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10287000" cx="18288000"/>
  <p:notesSz cx="6858000" cy="9144000"/>
  <p:embeddedFontLst>
    <p:embeddedFont>
      <p:font typeface="League Spartan"/>
      <p:regular r:id="rId66"/>
      <p:bold r:id="rId67"/>
    </p:embeddedFont>
    <p:embeddedFont>
      <p:font typeface="Montserrat"/>
      <p:bold r:id="rId68"/>
      <p:boldItalic r:id="rId69"/>
    </p:embeddedFont>
    <p:embeddedFont>
      <p:font typeface="Open Sans ExtraBold"/>
      <p:bold r:id="rId70"/>
      <p:boldItalic r:id="rId71"/>
    </p:embeddedFont>
    <p:embeddedFont>
      <p:font typeface="Oswald"/>
      <p:bold r:id="rId72"/>
    </p:embeddedFont>
    <p:embeddedFont>
      <p:font typeface="Sansita"/>
      <p:regular r:id="rId73"/>
      <p:bold r:id="rId74"/>
      <p:italic r:id="rId75"/>
      <p:boldItalic r:id="rId76"/>
    </p:embeddedFont>
    <p:embeddedFont>
      <p:font typeface="DM Sans"/>
      <p:regular r:id="rId77"/>
      <p:bold r:id="rId78"/>
      <p:italic r:id="rId79"/>
      <p:boldItalic r:id="rId80"/>
    </p:embeddedFont>
    <p:embeddedFont>
      <p:font typeface="Open Sans"/>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85" roundtripDataSignature="AMtx7mjwb9nDi5f2sZMSJkbfXsi5MiU0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10D016-7668-4FC7-AA76-6499220759EB}">
  <a:tblStyle styleId="{1310D016-7668-4FC7-AA76-6499220759E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OpenSans-boldItalic.fntdata"/><Relationship Id="rId83" Type="http://schemas.openxmlformats.org/officeDocument/2006/relationships/font" Target="fonts/OpenSans-italic.fntdata"/><Relationship Id="rId42" Type="http://schemas.openxmlformats.org/officeDocument/2006/relationships/slide" Target="slides/slide36.xml"/><Relationship Id="rId41" Type="http://schemas.openxmlformats.org/officeDocument/2006/relationships/slide" Target="slides/slide35.xml"/><Relationship Id="rId85" Type="http://customschemas.google.com/relationships/presentationmetadata" Target="meta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DMSans-boldItalic.fntdata"/><Relationship Id="rId82" Type="http://schemas.openxmlformats.org/officeDocument/2006/relationships/font" Target="fonts/OpenSans-bold.fntdata"/><Relationship Id="rId81" Type="http://schemas.openxmlformats.org/officeDocument/2006/relationships/font" Target="fonts/Open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Sansita-regular.fntdata"/><Relationship Id="rId72" Type="http://schemas.openxmlformats.org/officeDocument/2006/relationships/font" Target="fonts/Oswald-bold.fntdata"/><Relationship Id="rId31" Type="http://schemas.openxmlformats.org/officeDocument/2006/relationships/slide" Target="slides/slide25.xml"/><Relationship Id="rId75" Type="http://schemas.openxmlformats.org/officeDocument/2006/relationships/font" Target="fonts/Sansita-italic.fntdata"/><Relationship Id="rId30" Type="http://schemas.openxmlformats.org/officeDocument/2006/relationships/slide" Target="slides/slide24.xml"/><Relationship Id="rId74" Type="http://schemas.openxmlformats.org/officeDocument/2006/relationships/font" Target="fonts/Sansita-bold.fntdata"/><Relationship Id="rId33" Type="http://schemas.openxmlformats.org/officeDocument/2006/relationships/slide" Target="slides/slide27.xml"/><Relationship Id="rId77" Type="http://schemas.openxmlformats.org/officeDocument/2006/relationships/font" Target="fonts/DMSans-regular.fntdata"/><Relationship Id="rId32" Type="http://schemas.openxmlformats.org/officeDocument/2006/relationships/slide" Target="slides/slide26.xml"/><Relationship Id="rId76" Type="http://schemas.openxmlformats.org/officeDocument/2006/relationships/font" Target="fonts/Sansita-boldItalic.fntdata"/><Relationship Id="rId35" Type="http://schemas.openxmlformats.org/officeDocument/2006/relationships/slide" Target="slides/slide29.xml"/><Relationship Id="rId79" Type="http://schemas.openxmlformats.org/officeDocument/2006/relationships/font" Target="fonts/DMSans-italic.fntdata"/><Relationship Id="rId34" Type="http://schemas.openxmlformats.org/officeDocument/2006/relationships/slide" Target="slides/slide28.xml"/><Relationship Id="rId78" Type="http://schemas.openxmlformats.org/officeDocument/2006/relationships/font" Target="fonts/DMSans-bold.fntdata"/><Relationship Id="rId71" Type="http://schemas.openxmlformats.org/officeDocument/2006/relationships/font" Target="fonts/OpenSansExtraBold-boldItalic.fntdata"/><Relationship Id="rId70" Type="http://schemas.openxmlformats.org/officeDocument/2006/relationships/font" Target="fonts/OpenSansExtra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LeagueSpartan-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Montserrat-bold.fntdata"/><Relationship Id="rId23" Type="http://schemas.openxmlformats.org/officeDocument/2006/relationships/slide" Target="slides/slide17.xml"/><Relationship Id="rId67" Type="http://schemas.openxmlformats.org/officeDocument/2006/relationships/font" Target="fonts/LeagueSpartan-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png>
</file>

<file path=ppt/media/image13.jpg>
</file>

<file path=ppt/media/image15.png>
</file>

<file path=ppt/media/image17.png>
</file>

<file path=ppt/media/image18.png>
</file>

<file path=ppt/media/image2.png>
</file>

<file path=ppt/media/image20.png>
</file>

<file path=ppt/media/image21.png>
</file>

<file path=ppt/media/image23.png>
</file>

<file path=ppt/media/image24.png>
</file>

<file path=ppt/media/image25.png>
</file>

<file path=ppt/media/image26.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0.png>
</file>

<file path=ppt/media/image41.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3.png>
</file>

<file path=ppt/media/image54.png>
</file>

<file path=ppt/media/image55.jpg>
</file>

<file path=ppt/media/image56.png>
</file>

<file path=ppt/media/image57.png>
</file>

<file path=ppt/media/image60.png>
</file>

<file path=ppt/media/image61.png>
</file>

<file path=ppt/media/image62.png>
</file>

<file path=ppt/media/image63.png>
</file>

<file path=ppt/media/image64.png>
</file>

<file path=ppt/media/image65.png>
</file>

<file path=ppt/media/image67.jpg>
</file>

<file path=ppt/media/image68.png>
</file>

<file path=ppt/media/image69.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p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p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p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p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p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6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6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6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7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7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7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7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7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7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7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7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7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7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6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6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6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6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6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6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6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6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6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6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6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6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6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6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6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6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6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6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6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6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6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6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6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6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6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6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6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69"/>
          <p:cNvSpPr/>
          <p:nvPr>
            <p:ph idx="2" type="pic"/>
          </p:nvPr>
        </p:nvSpPr>
        <p:spPr>
          <a:xfrm>
            <a:off x="1792288" y="612775"/>
            <a:ext cx="5486400" cy="4114800"/>
          </a:xfrm>
          <a:prstGeom prst="rect">
            <a:avLst/>
          </a:prstGeom>
          <a:noFill/>
          <a:ln>
            <a:noFill/>
          </a:ln>
        </p:spPr>
      </p:sp>
      <p:sp>
        <p:nvSpPr>
          <p:cNvPr id="64" name="Google Shape;64;p6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6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6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6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6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6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6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6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2.png"/><Relationship Id="rId4" Type="http://schemas.openxmlformats.org/officeDocument/2006/relationships/image" Target="../media/image5.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2.png"/><Relationship Id="rId4" Type="http://schemas.openxmlformats.org/officeDocument/2006/relationships/image" Target="../media/image28.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2.pn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17.png"/><Relationship Id="rId7" Type="http://schemas.openxmlformats.org/officeDocument/2006/relationships/image" Target="../media/image24.png"/><Relationship Id="rId8" Type="http://schemas.openxmlformats.org/officeDocument/2006/relationships/image" Target="../media/image4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1.png"/><Relationship Id="rId6"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26.png"/><Relationship Id="rId6"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9.png"/><Relationship Id="rId6" Type="http://schemas.openxmlformats.org/officeDocument/2006/relationships/image" Target="../media/image6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2.png"/><Relationship Id="rId4" Type="http://schemas.openxmlformats.org/officeDocument/2006/relationships/image" Target="../media/image5.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4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2.png"/><Relationship Id="rId4"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2.png"/><Relationship Id="rId4" Type="http://schemas.openxmlformats.org/officeDocument/2006/relationships/image" Target="../media/image18.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9.png"/><Relationship Id="rId8"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2.png"/><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6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5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5.png"/><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5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2.pn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2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2.png"/><Relationship Id="rId4" Type="http://schemas.openxmlformats.org/officeDocument/2006/relationships/image" Target="../media/image5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5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4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4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12.png"/><Relationship Id="rId4" Type="http://schemas.openxmlformats.org/officeDocument/2006/relationships/image" Target="../media/image3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6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2.png"/><Relationship Id="rId4" Type="http://schemas.openxmlformats.org/officeDocument/2006/relationships/image" Target="../media/image18.png"/><Relationship Id="rId5"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6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2.png"/><Relationship Id="rId4" Type="http://schemas.openxmlformats.org/officeDocument/2006/relationships/image" Target="../media/image3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55.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56.png"/><Relationship Id="rId4" Type="http://schemas.openxmlformats.org/officeDocument/2006/relationships/image" Target="../media/image53.png"/><Relationship Id="rId5" Type="http://schemas.openxmlformats.org/officeDocument/2006/relationships/image" Target="../media/image60.png"/><Relationship Id="rId6" Type="http://schemas.openxmlformats.org/officeDocument/2006/relationships/image" Target="../media/image6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5.png"/><Relationship Id="rId4" Type="http://schemas.openxmlformats.org/officeDocument/2006/relationships/image" Target="../media/image2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5.png"/><Relationship Id="rId4" Type="http://schemas.openxmlformats.org/officeDocument/2006/relationships/image" Target="../media/image2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64.png"/><Relationship Id="rId6" Type="http://schemas.openxmlformats.org/officeDocument/2006/relationships/image" Target="../media/image67.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56.png"/><Relationship Id="rId4" Type="http://schemas.openxmlformats.org/officeDocument/2006/relationships/image" Target="../media/image53.png"/><Relationship Id="rId5" Type="http://schemas.openxmlformats.org/officeDocument/2006/relationships/image" Target="../media/image60.png"/><Relationship Id="rId6" Type="http://schemas.openxmlformats.org/officeDocument/2006/relationships/image" Target="../media/image6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 Id="rId3" Type="http://schemas.openxmlformats.org/officeDocument/2006/relationships/image" Target="../media/image6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72.png"/><Relationship Id="rId4" Type="http://schemas.openxmlformats.org/officeDocument/2006/relationships/image" Target="../media/image5.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2.png"/><Relationship Id="rId4" Type="http://schemas.openxmlformats.org/officeDocument/2006/relationships/image" Target="../media/image15.png"/><Relationship Id="rId5"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sp>
        <p:nvSpPr>
          <p:cNvPr id="85" name="Google Shape;85;p1"/>
          <p:cNvSpPr/>
          <p:nvPr/>
        </p:nvSpPr>
        <p:spPr>
          <a:xfrm rot="7659121">
            <a:off x="15091031" y="5585714"/>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4">
              <a:alphaModFix/>
            </a:blip>
            <a:stretch>
              <a:fillRect b="0" l="0" r="0" t="0"/>
            </a:stretch>
          </a:blipFill>
          <a:ln>
            <a:noFill/>
          </a:ln>
        </p:spPr>
      </p:sp>
      <p:sp>
        <p:nvSpPr>
          <p:cNvPr id="86" name="Google Shape;86;p1"/>
          <p:cNvSpPr/>
          <p:nvPr/>
        </p:nvSpPr>
        <p:spPr>
          <a:xfrm>
            <a:off x="-3258071" y="-4629150"/>
            <a:ext cx="9022634" cy="9258300"/>
          </a:xfrm>
          <a:custGeom>
            <a:rect b="b" l="l" r="r" t="t"/>
            <a:pathLst>
              <a:path extrusionOk="0" h="9258300" w="9022634">
                <a:moveTo>
                  <a:pt x="0" y="0"/>
                </a:moveTo>
                <a:lnTo>
                  <a:pt x="9022634" y="0"/>
                </a:lnTo>
                <a:lnTo>
                  <a:pt x="9022634" y="9258300"/>
                </a:lnTo>
                <a:lnTo>
                  <a:pt x="0" y="9258300"/>
                </a:lnTo>
                <a:lnTo>
                  <a:pt x="0" y="0"/>
                </a:lnTo>
                <a:close/>
              </a:path>
            </a:pathLst>
          </a:custGeom>
          <a:blipFill rotWithShape="1">
            <a:blip r:embed="rId4">
              <a:alphaModFix/>
            </a:blip>
            <a:stretch>
              <a:fillRect b="0" l="0" r="0" t="0"/>
            </a:stretch>
          </a:blipFill>
          <a:ln>
            <a:noFill/>
          </a:ln>
        </p:spPr>
      </p:sp>
      <p:grpSp>
        <p:nvGrpSpPr>
          <p:cNvPr id="87" name="Google Shape;87;p1"/>
          <p:cNvGrpSpPr/>
          <p:nvPr/>
        </p:nvGrpSpPr>
        <p:grpSpPr>
          <a:xfrm>
            <a:off x="2719596" y="3103606"/>
            <a:ext cx="12848809" cy="4307509"/>
            <a:chOff x="0" y="-19050"/>
            <a:chExt cx="2481314" cy="831850"/>
          </a:xfrm>
        </p:grpSpPr>
        <p:sp>
          <p:nvSpPr>
            <p:cNvPr id="88" name="Google Shape;88;p1"/>
            <p:cNvSpPr/>
            <p:nvPr/>
          </p:nvSpPr>
          <p:spPr>
            <a:xfrm>
              <a:off x="0" y="0"/>
              <a:ext cx="2481314" cy="812800"/>
            </a:xfrm>
            <a:custGeom>
              <a:rect b="b" l="l" r="r" t="t"/>
              <a:pathLst>
                <a:path extrusionOk="0" h="812800" w="2481314">
                  <a:moveTo>
                    <a:pt x="0" y="0"/>
                  </a:moveTo>
                  <a:lnTo>
                    <a:pt x="2481314" y="0"/>
                  </a:lnTo>
                  <a:lnTo>
                    <a:pt x="2481314" y="812800"/>
                  </a:lnTo>
                  <a:lnTo>
                    <a:pt x="0" y="812800"/>
                  </a:lnTo>
                  <a:close/>
                </a:path>
              </a:pathLst>
            </a:custGeom>
            <a:solidFill>
              <a:srgbClr val="000000">
                <a:alpha val="0"/>
              </a:srgbClr>
            </a:solidFill>
            <a:ln cap="flat" cmpd="sng" w="38100">
              <a:solidFill>
                <a:srgbClr val="000000"/>
              </a:solidFill>
              <a:prstDash val="solid"/>
              <a:round/>
              <a:headEnd len="sm" w="sm" type="none"/>
              <a:tailEnd len="sm" w="sm" type="none"/>
            </a:ln>
          </p:spPr>
        </p:sp>
        <p:sp>
          <p:nvSpPr>
            <p:cNvPr id="89" name="Google Shape;89;p1"/>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0" name="Google Shape;90;p1"/>
          <p:cNvSpPr/>
          <p:nvPr/>
        </p:nvSpPr>
        <p:spPr>
          <a:xfrm>
            <a:off x="15795444" y="370469"/>
            <a:ext cx="1847264" cy="2365057"/>
          </a:xfrm>
          <a:custGeom>
            <a:rect b="b" l="l" r="r" t="t"/>
            <a:pathLst>
              <a:path extrusionOk="0" h="2365057" w="1847264">
                <a:moveTo>
                  <a:pt x="0" y="0"/>
                </a:moveTo>
                <a:lnTo>
                  <a:pt x="1847263" y="0"/>
                </a:lnTo>
                <a:lnTo>
                  <a:pt x="1847263" y="2365057"/>
                </a:lnTo>
                <a:lnTo>
                  <a:pt x="0" y="2365057"/>
                </a:lnTo>
                <a:lnTo>
                  <a:pt x="0" y="0"/>
                </a:lnTo>
                <a:close/>
              </a:path>
            </a:pathLst>
          </a:custGeom>
          <a:blipFill rotWithShape="1">
            <a:blip r:embed="rId5">
              <a:alphaModFix/>
            </a:blip>
            <a:stretch>
              <a:fillRect b="0" l="0" r="0" t="0"/>
            </a:stretch>
          </a:blipFill>
          <a:ln>
            <a:noFill/>
          </a:ln>
        </p:spPr>
      </p:sp>
      <p:sp>
        <p:nvSpPr>
          <p:cNvPr id="91" name="Google Shape;91;p1"/>
          <p:cNvSpPr txBox="1"/>
          <p:nvPr/>
        </p:nvSpPr>
        <p:spPr>
          <a:xfrm>
            <a:off x="3005734" y="4294337"/>
            <a:ext cx="12214099" cy="2766619"/>
          </a:xfrm>
          <a:prstGeom prst="rect">
            <a:avLst/>
          </a:prstGeom>
          <a:noFill/>
          <a:ln>
            <a:noFill/>
          </a:ln>
        </p:spPr>
        <p:txBody>
          <a:bodyPr anchorCtr="0" anchor="t" bIns="0" lIns="0" spcFirstLastPara="1" rIns="0" wrap="square" tIns="0">
            <a:spAutoFit/>
          </a:bodyPr>
          <a:lstStyle/>
          <a:p>
            <a:pPr indent="0" lvl="0" marL="0" marR="0" rtl="0" algn="ctr">
              <a:lnSpc>
                <a:spcPct val="138005"/>
              </a:lnSpc>
              <a:spcBef>
                <a:spcPts val="0"/>
              </a:spcBef>
              <a:spcAft>
                <a:spcPts val="0"/>
              </a:spcAft>
              <a:buNone/>
            </a:pPr>
            <a:r>
              <a:rPr b="1" i="0" lang="en-US" sz="16437" u="none" cap="none" strike="noStrike">
                <a:solidFill>
                  <a:srgbClr val="231F20"/>
                </a:solidFill>
                <a:latin typeface="Oswald"/>
                <a:ea typeface="Oswald"/>
                <a:cs typeface="Oswald"/>
                <a:sym typeface="Oswald"/>
              </a:rPr>
              <a:t>SBUACM</a:t>
            </a:r>
            <a:endParaRPr/>
          </a:p>
        </p:txBody>
      </p:sp>
      <p:sp>
        <p:nvSpPr>
          <p:cNvPr id="92" name="Google Shape;92;p1"/>
          <p:cNvSpPr txBox="1"/>
          <p:nvPr/>
        </p:nvSpPr>
        <p:spPr>
          <a:xfrm>
            <a:off x="3005734" y="3438109"/>
            <a:ext cx="12214099" cy="1186902"/>
          </a:xfrm>
          <a:prstGeom prst="rect">
            <a:avLst/>
          </a:prstGeom>
          <a:noFill/>
          <a:ln>
            <a:noFill/>
          </a:ln>
        </p:spPr>
        <p:txBody>
          <a:bodyPr anchorCtr="0" anchor="t" bIns="0" lIns="0" spcFirstLastPara="1" rIns="0" wrap="square" tIns="0">
            <a:spAutoFit/>
          </a:bodyPr>
          <a:lstStyle/>
          <a:p>
            <a:pPr indent="0" lvl="0" marL="0" marR="0" rtl="0" algn="ctr">
              <a:lnSpc>
                <a:spcPct val="138034"/>
              </a:lnSpc>
              <a:spcBef>
                <a:spcPts val="0"/>
              </a:spcBef>
              <a:spcAft>
                <a:spcPts val="0"/>
              </a:spcAft>
              <a:buNone/>
            </a:pPr>
            <a:r>
              <a:rPr b="1" i="0" lang="en-US" sz="7062" u="none" cap="none" strike="noStrike">
                <a:solidFill>
                  <a:srgbClr val="231F20"/>
                </a:solidFill>
                <a:latin typeface="Oswald"/>
                <a:ea typeface="Oswald"/>
                <a:cs typeface="Oswald"/>
                <a:sym typeface="Oswald"/>
              </a:rPr>
              <a:t> PROYECTO</a:t>
            </a:r>
            <a:endParaRPr/>
          </a:p>
        </p:txBody>
      </p:sp>
      <p:sp>
        <p:nvSpPr>
          <p:cNvPr id="93" name="Google Shape;93;p1"/>
          <p:cNvSpPr txBox="1"/>
          <p:nvPr/>
        </p:nvSpPr>
        <p:spPr>
          <a:xfrm>
            <a:off x="2719596" y="7482578"/>
            <a:ext cx="12848809" cy="441638"/>
          </a:xfrm>
          <a:prstGeom prst="rect">
            <a:avLst/>
          </a:prstGeom>
          <a:noFill/>
          <a:ln>
            <a:noFill/>
          </a:ln>
        </p:spPr>
        <p:txBody>
          <a:bodyPr anchorCtr="0" anchor="t" bIns="0" lIns="0" spcFirstLastPara="1" rIns="0" wrap="square" tIns="0">
            <a:spAutoFit/>
          </a:bodyPr>
          <a:lstStyle/>
          <a:p>
            <a:pPr indent="0" lvl="0" marL="0" marR="0" rtl="0" algn="ctr">
              <a:lnSpc>
                <a:spcPct val="137994"/>
              </a:lnSpc>
              <a:spcBef>
                <a:spcPts val="0"/>
              </a:spcBef>
              <a:spcAft>
                <a:spcPts val="0"/>
              </a:spcAft>
              <a:buNone/>
            </a:pPr>
            <a:r>
              <a:rPr b="1" i="0" lang="en-US" sz="2653" u="none" cap="none" strike="noStrike">
                <a:solidFill>
                  <a:srgbClr val="231F20"/>
                </a:solidFill>
                <a:latin typeface="Montserrat"/>
                <a:ea typeface="Montserrat"/>
                <a:cs typeface="Montserrat"/>
                <a:sym typeface="Montserrat"/>
              </a:rPr>
              <a:t>PRESENTACION DE EL PROYECTO "BIBLIOTECA PARA LA UACM"</a:t>
            </a:r>
            <a:endParaRPr/>
          </a:p>
        </p:txBody>
      </p:sp>
      <p:sp>
        <p:nvSpPr>
          <p:cNvPr id="94" name="Google Shape;94;p1"/>
          <p:cNvSpPr txBox="1"/>
          <p:nvPr/>
        </p:nvSpPr>
        <p:spPr>
          <a:xfrm>
            <a:off x="15795444" y="2805481"/>
            <a:ext cx="1865640" cy="1465281"/>
          </a:xfrm>
          <a:prstGeom prst="rect">
            <a:avLst/>
          </a:prstGeom>
          <a:noFill/>
          <a:ln>
            <a:noFill/>
          </a:ln>
        </p:spPr>
        <p:txBody>
          <a:bodyPr anchorCtr="0" anchor="t" bIns="0" lIns="0" spcFirstLastPara="1" rIns="0" wrap="square" tIns="0">
            <a:spAutoFit/>
          </a:bodyPr>
          <a:lstStyle/>
          <a:p>
            <a:pPr indent="0" lvl="0" marL="0" marR="0" rtl="0" algn="ctr">
              <a:lnSpc>
                <a:spcPct val="137982"/>
              </a:lnSpc>
              <a:spcBef>
                <a:spcPts val="0"/>
              </a:spcBef>
              <a:spcAft>
                <a:spcPts val="0"/>
              </a:spcAft>
              <a:buNone/>
            </a:pPr>
            <a:r>
              <a:rPr b="1" i="0" lang="en-US" sz="1735" u="none" cap="none" strike="noStrike">
                <a:solidFill>
                  <a:srgbClr val="231F20"/>
                </a:solidFill>
                <a:latin typeface="Montserrat"/>
                <a:ea typeface="Montserrat"/>
                <a:cs typeface="Montserrat"/>
                <a:sym typeface="Montserrat"/>
              </a:rPr>
              <a:t>UNIVERSIDAD AUTONOMA DE LA CIUDAD DE MEXICO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10"/>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grpSp>
        <p:nvGrpSpPr>
          <p:cNvPr id="249" name="Google Shape;249;p10"/>
          <p:cNvGrpSpPr/>
          <p:nvPr/>
        </p:nvGrpSpPr>
        <p:grpSpPr>
          <a:xfrm>
            <a:off x="13662994" y="265144"/>
            <a:ext cx="4296549" cy="9642576"/>
            <a:chOff x="0" y="-19050"/>
            <a:chExt cx="1131601" cy="2539609"/>
          </a:xfrm>
        </p:grpSpPr>
        <p:sp>
          <p:nvSpPr>
            <p:cNvPr id="250" name="Google Shape;250;p10"/>
            <p:cNvSpPr/>
            <p:nvPr/>
          </p:nvSpPr>
          <p:spPr>
            <a:xfrm>
              <a:off x="0" y="0"/>
              <a:ext cx="1131601" cy="2520559"/>
            </a:xfrm>
            <a:custGeom>
              <a:rect b="b" l="l" r="r" t="t"/>
              <a:pathLst>
                <a:path extrusionOk="0" h="2520559" w="1131601">
                  <a:moveTo>
                    <a:pt x="0" y="0"/>
                  </a:moveTo>
                  <a:lnTo>
                    <a:pt x="1131601" y="0"/>
                  </a:lnTo>
                  <a:lnTo>
                    <a:pt x="1131601" y="2520559"/>
                  </a:lnTo>
                  <a:lnTo>
                    <a:pt x="0" y="2520559"/>
                  </a:lnTo>
                  <a:close/>
                </a:path>
              </a:pathLst>
            </a:custGeom>
            <a:solidFill>
              <a:srgbClr val="CCCCCC"/>
            </a:solidFill>
            <a:ln>
              <a:noFill/>
            </a:ln>
          </p:spPr>
        </p:sp>
        <p:sp>
          <p:nvSpPr>
            <p:cNvPr id="251" name="Google Shape;251;p10"/>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2" name="Google Shape;252;p10"/>
          <p:cNvSpPr/>
          <p:nvPr/>
        </p:nvSpPr>
        <p:spPr>
          <a:xfrm>
            <a:off x="11288629" y="1542646"/>
            <a:ext cx="5970671" cy="8036434"/>
          </a:xfrm>
          <a:custGeom>
            <a:rect b="b" l="l" r="r" t="t"/>
            <a:pathLst>
              <a:path extrusionOk="0" h="8036434" w="5970671">
                <a:moveTo>
                  <a:pt x="0" y="0"/>
                </a:moveTo>
                <a:lnTo>
                  <a:pt x="5970671" y="0"/>
                </a:lnTo>
                <a:lnTo>
                  <a:pt x="5970671" y="8036434"/>
                </a:lnTo>
                <a:lnTo>
                  <a:pt x="0" y="8036434"/>
                </a:lnTo>
                <a:lnTo>
                  <a:pt x="0" y="0"/>
                </a:lnTo>
                <a:close/>
              </a:path>
            </a:pathLst>
          </a:custGeom>
          <a:blipFill rotWithShape="1">
            <a:blip r:embed="rId4">
              <a:alphaModFix/>
            </a:blip>
            <a:stretch>
              <a:fillRect b="0" l="-17296" r="-17298" t="0"/>
            </a:stretch>
          </a:blipFill>
          <a:ln>
            <a:noFill/>
          </a:ln>
        </p:spPr>
      </p:sp>
      <p:sp>
        <p:nvSpPr>
          <p:cNvPr id="253" name="Google Shape;253;p10"/>
          <p:cNvSpPr/>
          <p:nvPr/>
        </p:nvSpPr>
        <p:spPr>
          <a:xfrm>
            <a:off x="2142191" y="4828880"/>
            <a:ext cx="9752965" cy="1032847"/>
          </a:xfrm>
          <a:custGeom>
            <a:rect b="b" l="l" r="r" t="t"/>
            <a:pathLst>
              <a:path extrusionOk="0" h="1032847" w="9752965">
                <a:moveTo>
                  <a:pt x="0" y="0"/>
                </a:moveTo>
                <a:lnTo>
                  <a:pt x="9752965" y="0"/>
                </a:lnTo>
                <a:lnTo>
                  <a:pt x="9752965" y="1032847"/>
                </a:lnTo>
                <a:lnTo>
                  <a:pt x="0" y="1032847"/>
                </a:lnTo>
                <a:lnTo>
                  <a:pt x="0" y="0"/>
                </a:lnTo>
                <a:close/>
              </a:path>
            </a:pathLst>
          </a:custGeom>
          <a:blipFill rotWithShape="1">
            <a:blip r:embed="rId5">
              <a:alphaModFix/>
            </a:blip>
            <a:stretch>
              <a:fillRect b="0" l="0" r="0" t="-86494"/>
            </a:stretch>
          </a:blipFill>
          <a:ln>
            <a:noFill/>
          </a:ln>
        </p:spPr>
      </p:sp>
      <p:grpSp>
        <p:nvGrpSpPr>
          <p:cNvPr id="254" name="Google Shape;254;p10"/>
          <p:cNvGrpSpPr/>
          <p:nvPr/>
        </p:nvGrpSpPr>
        <p:grpSpPr>
          <a:xfrm>
            <a:off x="150583" y="2391769"/>
            <a:ext cx="9610044" cy="3469958"/>
            <a:chOff x="0" y="-19050"/>
            <a:chExt cx="3682024" cy="1329491"/>
          </a:xfrm>
        </p:grpSpPr>
        <p:sp>
          <p:nvSpPr>
            <p:cNvPr id="255" name="Google Shape;255;p10"/>
            <p:cNvSpPr/>
            <p:nvPr/>
          </p:nvSpPr>
          <p:spPr>
            <a:xfrm>
              <a:off x="0" y="0"/>
              <a:ext cx="3682024" cy="1310441"/>
            </a:xfrm>
            <a:custGeom>
              <a:rect b="b" l="l" r="r" t="t"/>
              <a:pathLst>
                <a:path extrusionOk="0" h="1310441" w="3682024">
                  <a:moveTo>
                    <a:pt x="0" y="0"/>
                  </a:moveTo>
                  <a:lnTo>
                    <a:pt x="3682024" y="0"/>
                  </a:lnTo>
                  <a:lnTo>
                    <a:pt x="3682024" y="1310441"/>
                  </a:lnTo>
                  <a:lnTo>
                    <a:pt x="0" y="1310441"/>
                  </a:lnTo>
                  <a:close/>
                </a:path>
              </a:pathLst>
            </a:custGeom>
            <a:solidFill>
              <a:srgbClr val="EFEFEF"/>
            </a:solidFill>
            <a:ln>
              <a:noFill/>
            </a:ln>
          </p:spPr>
        </p:sp>
        <p:sp>
          <p:nvSpPr>
            <p:cNvPr id="256" name="Google Shape;256;p10"/>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7" name="Google Shape;257;p10"/>
          <p:cNvSpPr/>
          <p:nvPr/>
        </p:nvSpPr>
        <p:spPr>
          <a:xfrm>
            <a:off x="2142191" y="7210022"/>
            <a:ext cx="9752965" cy="1032847"/>
          </a:xfrm>
          <a:custGeom>
            <a:rect b="b" l="l" r="r" t="t"/>
            <a:pathLst>
              <a:path extrusionOk="0" h="1032847" w="9752965">
                <a:moveTo>
                  <a:pt x="0" y="0"/>
                </a:moveTo>
                <a:lnTo>
                  <a:pt x="9752965" y="0"/>
                </a:lnTo>
                <a:lnTo>
                  <a:pt x="9752965" y="1032847"/>
                </a:lnTo>
                <a:lnTo>
                  <a:pt x="0" y="1032847"/>
                </a:lnTo>
                <a:lnTo>
                  <a:pt x="0" y="0"/>
                </a:lnTo>
                <a:close/>
              </a:path>
            </a:pathLst>
          </a:custGeom>
          <a:blipFill rotWithShape="1">
            <a:blip r:embed="rId5">
              <a:alphaModFix/>
            </a:blip>
            <a:stretch>
              <a:fillRect b="0" l="0" r="0" t="-86494"/>
            </a:stretch>
          </a:blipFill>
          <a:ln>
            <a:noFill/>
          </a:ln>
        </p:spPr>
      </p:sp>
      <p:grpSp>
        <p:nvGrpSpPr>
          <p:cNvPr id="258" name="Google Shape;258;p10"/>
          <p:cNvGrpSpPr/>
          <p:nvPr/>
        </p:nvGrpSpPr>
        <p:grpSpPr>
          <a:xfrm>
            <a:off x="150583" y="6118953"/>
            <a:ext cx="12280929" cy="3663569"/>
            <a:chOff x="0" y="-19050"/>
            <a:chExt cx="4705355" cy="1403672"/>
          </a:xfrm>
        </p:grpSpPr>
        <p:sp>
          <p:nvSpPr>
            <p:cNvPr id="259" name="Google Shape;259;p10"/>
            <p:cNvSpPr/>
            <p:nvPr/>
          </p:nvSpPr>
          <p:spPr>
            <a:xfrm>
              <a:off x="0" y="0"/>
              <a:ext cx="4705355" cy="1384622"/>
            </a:xfrm>
            <a:custGeom>
              <a:rect b="b" l="l" r="r" t="t"/>
              <a:pathLst>
                <a:path extrusionOk="0" h="1384622" w="4705355">
                  <a:moveTo>
                    <a:pt x="0" y="0"/>
                  </a:moveTo>
                  <a:lnTo>
                    <a:pt x="4705355" y="0"/>
                  </a:lnTo>
                  <a:lnTo>
                    <a:pt x="4705355" y="1384622"/>
                  </a:lnTo>
                  <a:lnTo>
                    <a:pt x="0" y="1384622"/>
                  </a:lnTo>
                  <a:close/>
                </a:path>
              </a:pathLst>
            </a:custGeom>
            <a:solidFill>
              <a:srgbClr val="EFEFEF"/>
            </a:solidFill>
            <a:ln>
              <a:noFill/>
            </a:ln>
          </p:spPr>
        </p:sp>
        <p:sp>
          <p:nvSpPr>
            <p:cNvPr id="260" name="Google Shape;260;p10"/>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1" name="Google Shape;261;p10"/>
          <p:cNvSpPr txBox="1"/>
          <p:nvPr/>
        </p:nvSpPr>
        <p:spPr>
          <a:xfrm>
            <a:off x="150583" y="6121048"/>
            <a:ext cx="11847963" cy="3807095"/>
          </a:xfrm>
          <a:prstGeom prst="rect">
            <a:avLst/>
          </a:prstGeom>
          <a:noFill/>
          <a:ln>
            <a:noFill/>
          </a:ln>
        </p:spPr>
        <p:txBody>
          <a:bodyPr anchorCtr="0" anchor="t" bIns="0" lIns="0" spcFirstLastPara="1" rIns="0" wrap="square" tIns="0">
            <a:spAutoFit/>
          </a:bodyPr>
          <a:lstStyle/>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En cuanto a los administradores: ellos tendrán la capacidad de gestionar y controlar los registros de los usuarios al momento de entrar a las instalaciones , así como también gestionar las distintas reservaciones que se hagan de los cubículos y de el equipo de cómputo , si se requiere tendrán la capacidad de eliminar ya sea el registro de el usuario por completo o reservaciones que se necesite eliminar , ya se por cuestión de tiempo excedido, que el usuario no haya llegado a tiempo , o que el usuario haya dejado de usar el cubículo o equipo de cómputo , antes del tiempo límite.  </a:t>
            </a:r>
            <a:endParaRPr/>
          </a:p>
          <a:p>
            <a:pPr indent="0" lvl="0" marL="0" marR="0" rtl="0" algn="l">
              <a:lnSpc>
                <a:spcPct val="138009"/>
              </a:lnSpc>
              <a:spcBef>
                <a:spcPts val="0"/>
              </a:spcBef>
              <a:spcAft>
                <a:spcPts val="0"/>
              </a:spcAft>
              <a:buNone/>
            </a:pPr>
            <a:r>
              <a:t/>
            </a:r>
            <a:endParaRPr b="0" i="0" sz="2210" u="none" cap="none" strike="noStrike">
              <a:solidFill>
                <a:srgbClr val="231F20"/>
              </a:solidFill>
              <a:latin typeface="DM Sans"/>
              <a:ea typeface="DM Sans"/>
              <a:cs typeface="DM Sans"/>
              <a:sym typeface="DM Sans"/>
            </a:endParaRPr>
          </a:p>
        </p:txBody>
      </p:sp>
      <p:sp>
        <p:nvSpPr>
          <p:cNvPr id="262" name="Google Shape;262;p10"/>
          <p:cNvSpPr txBox="1"/>
          <p:nvPr/>
        </p:nvSpPr>
        <p:spPr>
          <a:xfrm>
            <a:off x="767209" y="-32717"/>
            <a:ext cx="8376791" cy="2428897"/>
          </a:xfrm>
          <a:prstGeom prst="rect">
            <a:avLst/>
          </a:prstGeom>
          <a:noFill/>
          <a:ln>
            <a:noFill/>
          </a:ln>
        </p:spPr>
        <p:txBody>
          <a:bodyPr anchorCtr="0" anchor="t" bIns="0" lIns="0" spcFirstLastPara="1" rIns="0" wrap="square" tIns="0">
            <a:spAutoFit/>
          </a:bodyPr>
          <a:lstStyle/>
          <a:p>
            <a:pPr indent="0" lvl="0" marL="0" marR="0" rtl="0" algn="l">
              <a:lnSpc>
                <a:spcPct val="137997"/>
              </a:lnSpc>
              <a:spcBef>
                <a:spcPts val="0"/>
              </a:spcBef>
              <a:spcAft>
                <a:spcPts val="0"/>
              </a:spcAft>
              <a:buNone/>
            </a:pPr>
            <a:r>
              <a:rPr b="1" i="0" lang="en-US" sz="7082" u="none" cap="none" strike="noStrike">
                <a:solidFill>
                  <a:srgbClr val="231F20"/>
                </a:solidFill>
                <a:latin typeface="Oswald"/>
                <a:ea typeface="Oswald"/>
                <a:cs typeface="Oswald"/>
                <a:sym typeface="Oswald"/>
              </a:rPr>
              <a:t>CARACTERISTICAS DE LOS USUARIOS</a:t>
            </a:r>
            <a:endParaRPr/>
          </a:p>
        </p:txBody>
      </p:sp>
      <p:sp>
        <p:nvSpPr>
          <p:cNvPr id="263" name="Google Shape;263;p10"/>
          <p:cNvSpPr txBox="1"/>
          <p:nvPr/>
        </p:nvSpPr>
        <p:spPr>
          <a:xfrm>
            <a:off x="485767" y="2348555"/>
            <a:ext cx="7132181" cy="2664095"/>
          </a:xfrm>
          <a:prstGeom prst="rect">
            <a:avLst/>
          </a:prstGeom>
          <a:noFill/>
          <a:ln>
            <a:noFill/>
          </a:ln>
        </p:spPr>
        <p:txBody>
          <a:bodyPr anchorCtr="0" anchor="t" bIns="0" lIns="0" spcFirstLastPara="1" rIns="0" wrap="square" tIns="0">
            <a:spAutoFit/>
          </a:bodyPr>
          <a:lstStyle/>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Los usuarios (Alumnos) tendrán una interfaz separada en donde podrán ver los espacios de estudio disponibles y equipo de cómputo para su uso  y con ello tendrán la opción de realizar las reservaciones para ambos casos mediante el ingreso de sus credenciales con las que se registraron anteriormente.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11"/>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sp>
        <p:nvSpPr>
          <p:cNvPr id="269" name="Google Shape;269;p11"/>
          <p:cNvSpPr/>
          <p:nvPr/>
        </p:nvSpPr>
        <p:spPr>
          <a:xfrm rot="257863">
            <a:off x="-571305" y="6150994"/>
            <a:ext cx="21273218" cy="9128145"/>
          </a:xfrm>
          <a:custGeom>
            <a:rect b="b" l="l" r="r" t="t"/>
            <a:pathLst>
              <a:path extrusionOk="0" h="9128145" w="21273218">
                <a:moveTo>
                  <a:pt x="0" y="0"/>
                </a:moveTo>
                <a:lnTo>
                  <a:pt x="21273219" y="0"/>
                </a:lnTo>
                <a:lnTo>
                  <a:pt x="21273219" y="9128145"/>
                </a:lnTo>
                <a:lnTo>
                  <a:pt x="0" y="9128145"/>
                </a:lnTo>
                <a:lnTo>
                  <a:pt x="0" y="0"/>
                </a:lnTo>
                <a:close/>
              </a:path>
            </a:pathLst>
          </a:custGeom>
          <a:blipFill rotWithShape="1">
            <a:blip r:embed="rId4">
              <a:alphaModFix/>
            </a:blip>
            <a:stretch>
              <a:fillRect b="0" l="0" r="0" t="0"/>
            </a:stretch>
          </a:blipFill>
          <a:ln>
            <a:noFill/>
          </a:ln>
        </p:spPr>
      </p:sp>
      <p:sp>
        <p:nvSpPr>
          <p:cNvPr id="270" name="Google Shape;270;p11"/>
          <p:cNvSpPr/>
          <p:nvPr/>
        </p:nvSpPr>
        <p:spPr>
          <a:xfrm>
            <a:off x="11885510" y="8375060"/>
            <a:ext cx="4128022" cy="437161"/>
          </a:xfrm>
          <a:custGeom>
            <a:rect b="b" l="l" r="r" t="t"/>
            <a:pathLst>
              <a:path extrusionOk="0" h="437161" w="4128022">
                <a:moveTo>
                  <a:pt x="0" y="0"/>
                </a:moveTo>
                <a:lnTo>
                  <a:pt x="4128022" y="0"/>
                </a:lnTo>
                <a:lnTo>
                  <a:pt x="4128022" y="437161"/>
                </a:lnTo>
                <a:lnTo>
                  <a:pt x="0" y="437161"/>
                </a:lnTo>
                <a:lnTo>
                  <a:pt x="0" y="0"/>
                </a:lnTo>
                <a:close/>
              </a:path>
            </a:pathLst>
          </a:custGeom>
          <a:blipFill rotWithShape="1">
            <a:blip r:embed="rId5">
              <a:alphaModFix/>
            </a:blip>
            <a:stretch>
              <a:fillRect b="0" l="0" r="0" t="-86494"/>
            </a:stretch>
          </a:blipFill>
          <a:ln>
            <a:noFill/>
          </a:ln>
        </p:spPr>
      </p:sp>
      <p:grpSp>
        <p:nvGrpSpPr>
          <p:cNvPr id="271" name="Google Shape;271;p11"/>
          <p:cNvGrpSpPr/>
          <p:nvPr/>
        </p:nvGrpSpPr>
        <p:grpSpPr>
          <a:xfrm>
            <a:off x="11900353" y="4494425"/>
            <a:ext cx="4113179" cy="3880635"/>
            <a:chOff x="0" y="-57150"/>
            <a:chExt cx="1279723" cy="1207372"/>
          </a:xfrm>
        </p:grpSpPr>
        <p:sp>
          <p:nvSpPr>
            <p:cNvPr id="272" name="Google Shape;272;p11"/>
            <p:cNvSpPr/>
            <p:nvPr/>
          </p:nvSpPr>
          <p:spPr>
            <a:xfrm>
              <a:off x="0" y="0"/>
              <a:ext cx="1279723" cy="1150222"/>
            </a:xfrm>
            <a:custGeom>
              <a:rect b="b" l="l" r="r" t="t"/>
              <a:pathLst>
                <a:path extrusionOk="0" h="1150222" w="1279723">
                  <a:moveTo>
                    <a:pt x="0" y="0"/>
                  </a:moveTo>
                  <a:lnTo>
                    <a:pt x="1279723" y="0"/>
                  </a:lnTo>
                  <a:lnTo>
                    <a:pt x="1279723" y="1150222"/>
                  </a:lnTo>
                  <a:lnTo>
                    <a:pt x="0" y="1150222"/>
                  </a:lnTo>
                  <a:close/>
                </a:path>
              </a:pathLst>
            </a:custGeom>
            <a:solidFill>
              <a:srgbClr val="1A1A1A"/>
            </a:solidFill>
            <a:ln>
              <a:noFill/>
            </a:ln>
          </p:spPr>
        </p:sp>
        <p:sp>
          <p:nvSpPr>
            <p:cNvPr id="273" name="Google Shape;273;p11"/>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4" name="Google Shape;274;p11"/>
          <p:cNvSpPr/>
          <p:nvPr/>
        </p:nvSpPr>
        <p:spPr>
          <a:xfrm>
            <a:off x="7080191" y="8375060"/>
            <a:ext cx="4128022" cy="437161"/>
          </a:xfrm>
          <a:custGeom>
            <a:rect b="b" l="l" r="r" t="t"/>
            <a:pathLst>
              <a:path extrusionOk="0" h="437161" w="4128022">
                <a:moveTo>
                  <a:pt x="0" y="0"/>
                </a:moveTo>
                <a:lnTo>
                  <a:pt x="4128021" y="0"/>
                </a:lnTo>
                <a:lnTo>
                  <a:pt x="4128021" y="437161"/>
                </a:lnTo>
                <a:lnTo>
                  <a:pt x="0" y="437161"/>
                </a:lnTo>
                <a:lnTo>
                  <a:pt x="0" y="0"/>
                </a:lnTo>
                <a:close/>
              </a:path>
            </a:pathLst>
          </a:custGeom>
          <a:blipFill rotWithShape="1">
            <a:blip r:embed="rId5">
              <a:alphaModFix/>
            </a:blip>
            <a:stretch>
              <a:fillRect b="0" l="0" r="0" t="-86494"/>
            </a:stretch>
          </a:blipFill>
          <a:ln>
            <a:noFill/>
          </a:ln>
        </p:spPr>
      </p:sp>
      <p:grpSp>
        <p:nvGrpSpPr>
          <p:cNvPr id="275" name="Google Shape;275;p11"/>
          <p:cNvGrpSpPr/>
          <p:nvPr/>
        </p:nvGrpSpPr>
        <p:grpSpPr>
          <a:xfrm>
            <a:off x="7095033" y="4494425"/>
            <a:ext cx="4113179" cy="3880635"/>
            <a:chOff x="0" y="-57150"/>
            <a:chExt cx="1279723" cy="1207372"/>
          </a:xfrm>
        </p:grpSpPr>
        <p:sp>
          <p:nvSpPr>
            <p:cNvPr id="276" name="Google Shape;276;p11"/>
            <p:cNvSpPr/>
            <p:nvPr/>
          </p:nvSpPr>
          <p:spPr>
            <a:xfrm>
              <a:off x="0" y="0"/>
              <a:ext cx="1279723" cy="1150222"/>
            </a:xfrm>
            <a:custGeom>
              <a:rect b="b" l="l" r="r" t="t"/>
              <a:pathLst>
                <a:path extrusionOk="0" h="1150222" w="1279723">
                  <a:moveTo>
                    <a:pt x="0" y="0"/>
                  </a:moveTo>
                  <a:lnTo>
                    <a:pt x="1279723" y="0"/>
                  </a:lnTo>
                  <a:lnTo>
                    <a:pt x="1279723" y="1150222"/>
                  </a:lnTo>
                  <a:lnTo>
                    <a:pt x="0" y="1150222"/>
                  </a:lnTo>
                  <a:close/>
                </a:path>
              </a:pathLst>
            </a:custGeom>
            <a:solidFill>
              <a:srgbClr val="1A1A1A"/>
            </a:solidFill>
            <a:ln>
              <a:noFill/>
            </a:ln>
          </p:spPr>
        </p:sp>
        <p:sp>
          <p:nvSpPr>
            <p:cNvPr id="277" name="Google Shape;277;p11"/>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8" name="Google Shape;278;p11"/>
          <p:cNvSpPr/>
          <p:nvPr/>
        </p:nvSpPr>
        <p:spPr>
          <a:xfrm>
            <a:off x="2274468" y="8375060"/>
            <a:ext cx="4128022" cy="437161"/>
          </a:xfrm>
          <a:custGeom>
            <a:rect b="b" l="l" r="r" t="t"/>
            <a:pathLst>
              <a:path extrusionOk="0" h="437161" w="4128022">
                <a:moveTo>
                  <a:pt x="0" y="0"/>
                </a:moveTo>
                <a:lnTo>
                  <a:pt x="4128022" y="0"/>
                </a:lnTo>
                <a:lnTo>
                  <a:pt x="4128022" y="437161"/>
                </a:lnTo>
                <a:lnTo>
                  <a:pt x="0" y="437161"/>
                </a:lnTo>
                <a:lnTo>
                  <a:pt x="0" y="0"/>
                </a:lnTo>
                <a:close/>
              </a:path>
            </a:pathLst>
          </a:custGeom>
          <a:blipFill rotWithShape="1">
            <a:blip r:embed="rId5">
              <a:alphaModFix/>
            </a:blip>
            <a:stretch>
              <a:fillRect b="0" l="0" r="0" t="-86494"/>
            </a:stretch>
          </a:blipFill>
          <a:ln>
            <a:noFill/>
          </a:ln>
        </p:spPr>
      </p:sp>
      <p:grpSp>
        <p:nvGrpSpPr>
          <p:cNvPr id="279" name="Google Shape;279;p11"/>
          <p:cNvGrpSpPr/>
          <p:nvPr/>
        </p:nvGrpSpPr>
        <p:grpSpPr>
          <a:xfrm>
            <a:off x="2289311" y="4494425"/>
            <a:ext cx="4113179" cy="3880635"/>
            <a:chOff x="0" y="-57150"/>
            <a:chExt cx="1279723" cy="1207372"/>
          </a:xfrm>
        </p:grpSpPr>
        <p:sp>
          <p:nvSpPr>
            <p:cNvPr id="280" name="Google Shape;280;p11"/>
            <p:cNvSpPr/>
            <p:nvPr/>
          </p:nvSpPr>
          <p:spPr>
            <a:xfrm>
              <a:off x="0" y="0"/>
              <a:ext cx="1279723" cy="1150222"/>
            </a:xfrm>
            <a:custGeom>
              <a:rect b="b" l="l" r="r" t="t"/>
              <a:pathLst>
                <a:path extrusionOk="0" h="1150222" w="1279723">
                  <a:moveTo>
                    <a:pt x="0" y="0"/>
                  </a:moveTo>
                  <a:lnTo>
                    <a:pt x="1279723" y="0"/>
                  </a:lnTo>
                  <a:lnTo>
                    <a:pt x="1279723" y="1150222"/>
                  </a:lnTo>
                  <a:lnTo>
                    <a:pt x="0" y="1150222"/>
                  </a:lnTo>
                  <a:close/>
                </a:path>
              </a:pathLst>
            </a:custGeom>
            <a:solidFill>
              <a:srgbClr val="1A1A1A"/>
            </a:solidFill>
            <a:ln>
              <a:noFill/>
            </a:ln>
          </p:spPr>
        </p:sp>
        <p:sp>
          <p:nvSpPr>
            <p:cNvPr id="281" name="Google Shape;281;p11"/>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2" name="Google Shape;282;p11"/>
          <p:cNvGrpSpPr/>
          <p:nvPr/>
        </p:nvGrpSpPr>
        <p:grpSpPr>
          <a:xfrm>
            <a:off x="3325887" y="3653528"/>
            <a:ext cx="2040024" cy="2049168"/>
            <a:chOff x="1813" y="0"/>
            <a:chExt cx="809173" cy="812800"/>
          </a:xfrm>
        </p:grpSpPr>
        <p:sp>
          <p:nvSpPr>
            <p:cNvPr id="283" name="Google Shape;283;p1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5" name="Google Shape;285;p11"/>
          <p:cNvGrpSpPr/>
          <p:nvPr/>
        </p:nvGrpSpPr>
        <p:grpSpPr>
          <a:xfrm>
            <a:off x="8124188" y="3653528"/>
            <a:ext cx="2040024" cy="2049168"/>
            <a:chOff x="1813" y="0"/>
            <a:chExt cx="809173" cy="812800"/>
          </a:xfrm>
        </p:grpSpPr>
        <p:sp>
          <p:nvSpPr>
            <p:cNvPr id="286" name="Google Shape;286;p1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8" name="Google Shape;288;p11"/>
          <p:cNvGrpSpPr/>
          <p:nvPr/>
        </p:nvGrpSpPr>
        <p:grpSpPr>
          <a:xfrm>
            <a:off x="12938280" y="3653528"/>
            <a:ext cx="2040024" cy="2049168"/>
            <a:chOff x="1813" y="0"/>
            <a:chExt cx="809173" cy="812800"/>
          </a:xfrm>
        </p:grpSpPr>
        <p:sp>
          <p:nvSpPr>
            <p:cNvPr id="289" name="Google Shape;289;p1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28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1" name="Google Shape;291;p11"/>
          <p:cNvSpPr/>
          <p:nvPr/>
        </p:nvSpPr>
        <p:spPr>
          <a:xfrm>
            <a:off x="3776390" y="3960619"/>
            <a:ext cx="1139020" cy="1434986"/>
          </a:xfrm>
          <a:custGeom>
            <a:rect b="b" l="l" r="r" t="t"/>
            <a:pathLst>
              <a:path extrusionOk="0" h="1434986" w="1139020">
                <a:moveTo>
                  <a:pt x="0" y="0"/>
                </a:moveTo>
                <a:lnTo>
                  <a:pt x="1139020" y="0"/>
                </a:lnTo>
                <a:lnTo>
                  <a:pt x="1139020" y="1434986"/>
                </a:lnTo>
                <a:lnTo>
                  <a:pt x="0" y="1434986"/>
                </a:lnTo>
                <a:lnTo>
                  <a:pt x="0" y="0"/>
                </a:lnTo>
                <a:close/>
              </a:path>
            </a:pathLst>
          </a:custGeom>
          <a:blipFill rotWithShape="1">
            <a:blip r:embed="rId6">
              <a:alphaModFix/>
            </a:blip>
            <a:stretch>
              <a:fillRect b="0" l="0" r="0" t="0"/>
            </a:stretch>
          </a:blipFill>
          <a:ln>
            <a:noFill/>
          </a:ln>
        </p:spPr>
      </p:sp>
      <p:sp>
        <p:nvSpPr>
          <p:cNvPr id="292" name="Google Shape;292;p11"/>
          <p:cNvSpPr/>
          <p:nvPr/>
        </p:nvSpPr>
        <p:spPr>
          <a:xfrm>
            <a:off x="8434680" y="3960619"/>
            <a:ext cx="1433885" cy="1392589"/>
          </a:xfrm>
          <a:custGeom>
            <a:rect b="b" l="l" r="r" t="t"/>
            <a:pathLst>
              <a:path extrusionOk="0" h="1392589" w="1433885">
                <a:moveTo>
                  <a:pt x="0" y="0"/>
                </a:moveTo>
                <a:lnTo>
                  <a:pt x="1433885" y="0"/>
                </a:lnTo>
                <a:lnTo>
                  <a:pt x="1433885" y="1392589"/>
                </a:lnTo>
                <a:lnTo>
                  <a:pt x="0" y="1392589"/>
                </a:lnTo>
                <a:lnTo>
                  <a:pt x="0" y="0"/>
                </a:lnTo>
                <a:close/>
              </a:path>
            </a:pathLst>
          </a:custGeom>
          <a:blipFill rotWithShape="1">
            <a:blip r:embed="rId7">
              <a:alphaModFix/>
            </a:blip>
            <a:stretch>
              <a:fillRect b="0" l="0" r="0" t="0"/>
            </a:stretch>
          </a:blipFill>
          <a:ln>
            <a:noFill/>
          </a:ln>
        </p:spPr>
      </p:sp>
      <p:sp>
        <p:nvSpPr>
          <p:cNvPr id="293" name="Google Shape;293;p11"/>
          <p:cNvSpPr/>
          <p:nvPr/>
        </p:nvSpPr>
        <p:spPr>
          <a:xfrm>
            <a:off x="13389437" y="3860960"/>
            <a:ext cx="1330553" cy="1505770"/>
          </a:xfrm>
          <a:custGeom>
            <a:rect b="b" l="l" r="r" t="t"/>
            <a:pathLst>
              <a:path extrusionOk="0" h="1505770" w="1330553">
                <a:moveTo>
                  <a:pt x="0" y="0"/>
                </a:moveTo>
                <a:lnTo>
                  <a:pt x="1330553" y="0"/>
                </a:lnTo>
                <a:lnTo>
                  <a:pt x="1330553" y="1505770"/>
                </a:lnTo>
                <a:lnTo>
                  <a:pt x="0" y="1505770"/>
                </a:lnTo>
                <a:lnTo>
                  <a:pt x="0" y="0"/>
                </a:lnTo>
                <a:close/>
              </a:path>
            </a:pathLst>
          </a:custGeom>
          <a:blipFill rotWithShape="1">
            <a:blip r:embed="rId8">
              <a:alphaModFix/>
            </a:blip>
            <a:stretch>
              <a:fillRect b="0" l="0" r="0" t="0"/>
            </a:stretch>
          </a:blipFill>
          <a:ln>
            <a:noFill/>
          </a:ln>
        </p:spPr>
      </p:sp>
      <p:sp>
        <p:nvSpPr>
          <p:cNvPr id="294" name="Google Shape;294;p11"/>
          <p:cNvSpPr txBox="1"/>
          <p:nvPr/>
        </p:nvSpPr>
        <p:spPr>
          <a:xfrm>
            <a:off x="2274468" y="182965"/>
            <a:ext cx="13617940" cy="3241963"/>
          </a:xfrm>
          <a:prstGeom prst="rect">
            <a:avLst/>
          </a:prstGeom>
          <a:noFill/>
          <a:ln>
            <a:noFill/>
          </a:ln>
        </p:spPr>
        <p:txBody>
          <a:bodyPr anchorCtr="0" anchor="t" bIns="0" lIns="0" spcFirstLastPara="1" rIns="0" wrap="square" tIns="0">
            <a:spAutoFit/>
          </a:bodyPr>
          <a:lstStyle/>
          <a:p>
            <a:pPr indent="0" lvl="0" marL="0" marR="0" rtl="0" algn="ctr">
              <a:lnSpc>
                <a:spcPct val="138002"/>
              </a:lnSpc>
              <a:spcBef>
                <a:spcPts val="0"/>
              </a:spcBef>
              <a:spcAft>
                <a:spcPts val="0"/>
              </a:spcAft>
              <a:buNone/>
            </a:pPr>
            <a:r>
              <a:rPr b="1" i="0" lang="en-US" sz="9431" u="none" cap="none" strike="noStrike">
                <a:solidFill>
                  <a:srgbClr val="231F20"/>
                </a:solidFill>
                <a:latin typeface="Oswald"/>
                <a:ea typeface="Oswald"/>
                <a:cs typeface="Oswald"/>
                <a:sym typeface="Oswald"/>
              </a:rPr>
              <a:t>DOCUMENTOS HECHOS EN EL PROYECTO</a:t>
            </a:r>
            <a:endParaRPr/>
          </a:p>
        </p:txBody>
      </p:sp>
      <p:sp>
        <p:nvSpPr>
          <p:cNvPr id="295" name="Google Shape;295;p11"/>
          <p:cNvSpPr txBox="1"/>
          <p:nvPr/>
        </p:nvSpPr>
        <p:spPr>
          <a:xfrm>
            <a:off x="2574589" y="5615179"/>
            <a:ext cx="3542623" cy="335627"/>
          </a:xfrm>
          <a:prstGeom prst="rect">
            <a:avLst/>
          </a:prstGeom>
          <a:noFill/>
          <a:ln>
            <a:noFill/>
          </a:ln>
        </p:spPr>
        <p:txBody>
          <a:bodyPr anchorCtr="0" anchor="t" bIns="0" lIns="0" spcFirstLastPara="1" rIns="0" wrap="square" tIns="0">
            <a:spAutoFit/>
          </a:bodyPr>
          <a:lstStyle/>
          <a:p>
            <a:pPr indent="0" lvl="0" marL="0" marR="0" rtl="0" algn="ctr">
              <a:lnSpc>
                <a:spcPct val="138099"/>
              </a:lnSpc>
              <a:spcBef>
                <a:spcPts val="0"/>
              </a:spcBef>
              <a:spcAft>
                <a:spcPts val="0"/>
              </a:spcAft>
              <a:buNone/>
            </a:pPr>
            <a:r>
              <a:rPr b="0" i="0" lang="en-US" sz="2021" u="none" cap="none" strike="noStrike">
                <a:solidFill>
                  <a:srgbClr val="FFFBFB"/>
                </a:solidFill>
                <a:latin typeface="DM Sans"/>
                <a:ea typeface="DM Sans"/>
                <a:cs typeface="DM Sans"/>
                <a:sym typeface="DM Sans"/>
              </a:rPr>
              <a:t>DOCUMENTO SYRS</a:t>
            </a:r>
            <a:endParaRPr/>
          </a:p>
        </p:txBody>
      </p:sp>
      <p:sp>
        <p:nvSpPr>
          <p:cNvPr id="296" name="Google Shape;296;p11"/>
          <p:cNvSpPr txBox="1"/>
          <p:nvPr/>
        </p:nvSpPr>
        <p:spPr>
          <a:xfrm>
            <a:off x="7372688" y="5615179"/>
            <a:ext cx="3542623" cy="335627"/>
          </a:xfrm>
          <a:prstGeom prst="rect">
            <a:avLst/>
          </a:prstGeom>
          <a:noFill/>
          <a:ln>
            <a:noFill/>
          </a:ln>
        </p:spPr>
        <p:txBody>
          <a:bodyPr anchorCtr="0" anchor="t" bIns="0" lIns="0" spcFirstLastPara="1" rIns="0" wrap="square" tIns="0">
            <a:spAutoFit/>
          </a:bodyPr>
          <a:lstStyle/>
          <a:p>
            <a:pPr indent="0" lvl="0" marL="0" marR="0" rtl="0" algn="ctr">
              <a:lnSpc>
                <a:spcPct val="138099"/>
              </a:lnSpc>
              <a:spcBef>
                <a:spcPts val="0"/>
              </a:spcBef>
              <a:spcAft>
                <a:spcPts val="0"/>
              </a:spcAft>
              <a:buNone/>
            </a:pPr>
            <a:r>
              <a:rPr b="0" i="0" lang="en-US" sz="2021" u="none" cap="none" strike="noStrike">
                <a:solidFill>
                  <a:srgbClr val="FFFBFB"/>
                </a:solidFill>
                <a:latin typeface="DM Sans"/>
                <a:ea typeface="DM Sans"/>
                <a:cs typeface="DM Sans"/>
                <a:sym typeface="DM Sans"/>
              </a:rPr>
              <a:t>DOCUMENTO SRS</a:t>
            </a:r>
            <a:endParaRPr/>
          </a:p>
        </p:txBody>
      </p:sp>
      <p:sp>
        <p:nvSpPr>
          <p:cNvPr id="297" name="Google Shape;297;p11"/>
          <p:cNvSpPr txBox="1"/>
          <p:nvPr/>
        </p:nvSpPr>
        <p:spPr>
          <a:xfrm>
            <a:off x="12178209" y="5615179"/>
            <a:ext cx="3542623" cy="335627"/>
          </a:xfrm>
          <a:prstGeom prst="rect">
            <a:avLst/>
          </a:prstGeom>
          <a:noFill/>
          <a:ln>
            <a:noFill/>
          </a:ln>
        </p:spPr>
        <p:txBody>
          <a:bodyPr anchorCtr="0" anchor="t" bIns="0" lIns="0" spcFirstLastPara="1" rIns="0" wrap="square" tIns="0">
            <a:spAutoFit/>
          </a:bodyPr>
          <a:lstStyle/>
          <a:p>
            <a:pPr indent="0" lvl="0" marL="0" marR="0" rtl="0" algn="ctr">
              <a:lnSpc>
                <a:spcPct val="138099"/>
              </a:lnSpc>
              <a:spcBef>
                <a:spcPts val="0"/>
              </a:spcBef>
              <a:spcAft>
                <a:spcPts val="0"/>
              </a:spcAft>
              <a:buNone/>
            </a:pPr>
            <a:r>
              <a:rPr b="0" i="0" lang="en-US" sz="2021" u="none" cap="none" strike="noStrike">
                <a:solidFill>
                  <a:srgbClr val="FFFBFB"/>
                </a:solidFill>
                <a:latin typeface="DM Sans"/>
                <a:ea typeface="DM Sans"/>
                <a:cs typeface="DM Sans"/>
                <a:sym typeface="DM Sans"/>
              </a:rPr>
              <a:t>DOCUMENTO SDD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301" name="Shape 301"/>
        <p:cNvGrpSpPr/>
        <p:nvPr/>
      </p:nvGrpSpPr>
      <p:grpSpPr>
        <a:xfrm>
          <a:off x="0" y="0"/>
          <a:ext cx="0" cy="0"/>
          <a:chOff x="0" y="0"/>
          <a:chExt cx="0" cy="0"/>
        </a:xfrm>
      </p:grpSpPr>
      <p:sp>
        <p:nvSpPr>
          <p:cNvPr id="302" name="Google Shape;302;p12"/>
          <p:cNvSpPr/>
          <p:nvPr/>
        </p:nvSpPr>
        <p:spPr>
          <a:xfrm>
            <a:off x="-8169367" y="-10264537"/>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03" name="Google Shape;303;p12"/>
          <p:cNvSpPr txBox="1"/>
          <p:nvPr/>
        </p:nvSpPr>
        <p:spPr>
          <a:xfrm>
            <a:off x="2720102" y="3011931"/>
            <a:ext cx="12057353" cy="3698579"/>
          </a:xfrm>
          <a:prstGeom prst="rect">
            <a:avLst/>
          </a:prstGeom>
          <a:noFill/>
          <a:ln>
            <a:noFill/>
          </a:ln>
        </p:spPr>
        <p:txBody>
          <a:bodyPr anchorCtr="0" anchor="t" bIns="0" lIns="0" spcFirstLastPara="1" rIns="0" wrap="square" tIns="0">
            <a:spAutoFit/>
          </a:bodyPr>
          <a:lstStyle/>
          <a:p>
            <a:pPr indent="0" lvl="0" marL="0" marR="0" rtl="0" algn="l">
              <a:lnSpc>
                <a:spcPct val="138003"/>
              </a:lnSpc>
              <a:spcBef>
                <a:spcPts val="0"/>
              </a:spcBef>
              <a:spcAft>
                <a:spcPts val="0"/>
              </a:spcAft>
              <a:buNone/>
            </a:pPr>
            <a:r>
              <a:rPr b="1" i="0" lang="en-US" sz="10707" u="none" cap="none" strike="noStrike">
                <a:solidFill>
                  <a:srgbClr val="FFFFFF"/>
                </a:solidFill>
                <a:latin typeface="Oswald"/>
                <a:ea typeface="Oswald"/>
                <a:cs typeface="Oswald"/>
                <a:sym typeface="Oswald"/>
              </a:rPr>
              <a:t>REQUISITOS DEL SISTEMA</a:t>
            </a:r>
            <a:endParaRPr/>
          </a:p>
        </p:txBody>
      </p:sp>
      <p:sp>
        <p:nvSpPr>
          <p:cNvPr id="304" name="Google Shape;304;p12"/>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05" name="Google Shape;305;p12"/>
          <p:cNvSpPr/>
          <p:nvPr/>
        </p:nvSpPr>
        <p:spPr>
          <a:xfrm>
            <a:off x="8744954" y="4967107"/>
            <a:ext cx="4609246" cy="4114800"/>
          </a:xfrm>
          <a:custGeom>
            <a:rect b="b" l="l" r="r" t="t"/>
            <a:pathLst>
              <a:path extrusionOk="0" h="4114800" w="4609246">
                <a:moveTo>
                  <a:pt x="0" y="0"/>
                </a:moveTo>
                <a:lnTo>
                  <a:pt x="4609246" y="0"/>
                </a:lnTo>
                <a:lnTo>
                  <a:pt x="4609246" y="4114800"/>
                </a:lnTo>
                <a:lnTo>
                  <a:pt x="0" y="4114800"/>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09" name="Shape 309"/>
        <p:cNvGrpSpPr/>
        <p:nvPr/>
      </p:nvGrpSpPr>
      <p:grpSpPr>
        <a:xfrm>
          <a:off x="0" y="0"/>
          <a:ext cx="0" cy="0"/>
          <a:chOff x="0" y="0"/>
          <a:chExt cx="0" cy="0"/>
        </a:xfrm>
      </p:grpSpPr>
      <p:sp>
        <p:nvSpPr>
          <p:cNvPr id="310" name="Google Shape;310;p13"/>
          <p:cNvSpPr/>
          <p:nvPr/>
        </p:nvSpPr>
        <p:spPr>
          <a:xfrm rot="7659121">
            <a:off x="-4012602" y="5585714"/>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11" name="Google Shape;311;p13"/>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12" name="Google Shape;312;p13"/>
          <p:cNvSpPr/>
          <p:nvPr/>
        </p:nvSpPr>
        <p:spPr>
          <a:xfrm>
            <a:off x="4240422" y="1227501"/>
            <a:ext cx="10239663" cy="8742050"/>
          </a:xfrm>
          <a:custGeom>
            <a:rect b="b" l="l" r="r" t="t"/>
            <a:pathLst>
              <a:path extrusionOk="0" h="8742050" w="10239663">
                <a:moveTo>
                  <a:pt x="0" y="0"/>
                </a:moveTo>
                <a:lnTo>
                  <a:pt x="10239663" y="0"/>
                </a:lnTo>
                <a:lnTo>
                  <a:pt x="10239663" y="8742050"/>
                </a:lnTo>
                <a:lnTo>
                  <a:pt x="0" y="8742050"/>
                </a:lnTo>
                <a:lnTo>
                  <a:pt x="0" y="0"/>
                </a:lnTo>
                <a:close/>
              </a:path>
            </a:pathLst>
          </a:custGeom>
          <a:blipFill rotWithShape="1">
            <a:blip r:embed="rId5">
              <a:alphaModFix/>
            </a:blip>
            <a:stretch>
              <a:fillRect b="0" l="0" r="0" t="0"/>
            </a:stretch>
          </a:blipFill>
          <a:ln>
            <a:noFill/>
          </a:ln>
        </p:spPr>
      </p:sp>
      <p:sp>
        <p:nvSpPr>
          <p:cNvPr id="313" name="Google Shape;313;p13"/>
          <p:cNvSpPr/>
          <p:nvPr/>
        </p:nvSpPr>
        <p:spPr>
          <a:xfrm>
            <a:off x="313595" y="1772938"/>
            <a:ext cx="3538625" cy="3538625"/>
          </a:xfrm>
          <a:custGeom>
            <a:rect b="b" l="l" r="r" t="t"/>
            <a:pathLst>
              <a:path extrusionOk="0" h="3538625" w="3538625">
                <a:moveTo>
                  <a:pt x="0" y="0"/>
                </a:moveTo>
                <a:lnTo>
                  <a:pt x="3538625" y="0"/>
                </a:lnTo>
                <a:lnTo>
                  <a:pt x="3538625" y="3538625"/>
                </a:lnTo>
                <a:lnTo>
                  <a:pt x="0" y="3538625"/>
                </a:lnTo>
                <a:lnTo>
                  <a:pt x="0" y="0"/>
                </a:lnTo>
                <a:close/>
              </a:path>
            </a:pathLst>
          </a:custGeom>
          <a:blipFill rotWithShape="1">
            <a:blip r:embed="rId6">
              <a:alphaModFix/>
            </a:blip>
            <a:stretch>
              <a:fillRect b="0" l="0" r="0" t="0"/>
            </a:stretch>
          </a:blipFill>
          <a:ln>
            <a:noFill/>
          </a:ln>
        </p:spPr>
      </p:sp>
      <p:sp>
        <p:nvSpPr>
          <p:cNvPr id="314" name="Google Shape;314;p13"/>
          <p:cNvSpPr txBox="1"/>
          <p:nvPr/>
        </p:nvSpPr>
        <p:spPr>
          <a:xfrm>
            <a:off x="0" y="-114300"/>
            <a:ext cx="11527601" cy="1190647"/>
          </a:xfrm>
          <a:prstGeom prst="rect">
            <a:avLst/>
          </a:prstGeom>
          <a:noFill/>
          <a:ln>
            <a:noFill/>
          </a:ln>
        </p:spPr>
        <p:txBody>
          <a:bodyPr anchorCtr="0" anchor="t" bIns="0" lIns="0" spcFirstLastPara="1" rIns="0" wrap="square" tIns="0">
            <a:spAutoFit/>
          </a:bodyPr>
          <a:lstStyle/>
          <a:p>
            <a:pPr indent="0" lvl="0" marL="0" marR="0" rtl="0" algn="ctr">
              <a:lnSpc>
                <a:spcPct val="137997"/>
              </a:lnSpc>
              <a:spcBef>
                <a:spcPts val="0"/>
              </a:spcBef>
              <a:spcAft>
                <a:spcPts val="0"/>
              </a:spcAft>
              <a:buNone/>
            </a:pPr>
            <a:r>
              <a:rPr b="1" i="0" lang="en-US" sz="7082" u="none" cap="none" strike="noStrike">
                <a:solidFill>
                  <a:srgbClr val="231F20"/>
                </a:solidFill>
                <a:latin typeface="Oswald"/>
                <a:ea typeface="Oswald"/>
                <a:cs typeface="Oswald"/>
                <a:sym typeface="Oswald"/>
              </a:rPr>
              <a:t>REQUISITOS DEL SISTEMA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18" name="Shape 318"/>
        <p:cNvGrpSpPr/>
        <p:nvPr/>
      </p:nvGrpSpPr>
      <p:grpSpPr>
        <a:xfrm>
          <a:off x="0" y="0"/>
          <a:ext cx="0" cy="0"/>
          <a:chOff x="0" y="0"/>
          <a:chExt cx="0" cy="0"/>
        </a:xfrm>
      </p:grpSpPr>
      <p:sp>
        <p:nvSpPr>
          <p:cNvPr id="319" name="Google Shape;319;p14"/>
          <p:cNvSpPr/>
          <p:nvPr/>
        </p:nvSpPr>
        <p:spPr>
          <a:xfrm rot="7659121">
            <a:off x="-4012602" y="5585714"/>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20" name="Google Shape;320;p14"/>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21" name="Google Shape;321;p14"/>
          <p:cNvSpPr/>
          <p:nvPr/>
        </p:nvSpPr>
        <p:spPr>
          <a:xfrm>
            <a:off x="4129253" y="1231111"/>
            <a:ext cx="11603742" cy="8879668"/>
          </a:xfrm>
          <a:custGeom>
            <a:rect b="b" l="l" r="r" t="t"/>
            <a:pathLst>
              <a:path extrusionOk="0" h="8879668" w="11603742">
                <a:moveTo>
                  <a:pt x="0" y="0"/>
                </a:moveTo>
                <a:lnTo>
                  <a:pt x="11603742" y="0"/>
                </a:lnTo>
                <a:lnTo>
                  <a:pt x="11603742" y="8879668"/>
                </a:lnTo>
                <a:lnTo>
                  <a:pt x="0" y="8879668"/>
                </a:lnTo>
                <a:lnTo>
                  <a:pt x="0" y="0"/>
                </a:lnTo>
                <a:close/>
              </a:path>
            </a:pathLst>
          </a:custGeom>
          <a:blipFill rotWithShape="1">
            <a:blip r:embed="rId5">
              <a:alphaModFix/>
            </a:blip>
            <a:stretch>
              <a:fillRect b="0" l="0" r="0" t="0"/>
            </a:stretch>
          </a:blipFill>
          <a:ln>
            <a:noFill/>
          </a:ln>
        </p:spPr>
      </p:sp>
      <p:sp>
        <p:nvSpPr>
          <p:cNvPr id="322" name="Google Shape;322;p14"/>
          <p:cNvSpPr txBox="1"/>
          <p:nvPr/>
        </p:nvSpPr>
        <p:spPr>
          <a:xfrm>
            <a:off x="0" y="-114300"/>
            <a:ext cx="11527601" cy="1190647"/>
          </a:xfrm>
          <a:prstGeom prst="rect">
            <a:avLst/>
          </a:prstGeom>
          <a:noFill/>
          <a:ln>
            <a:noFill/>
          </a:ln>
        </p:spPr>
        <p:txBody>
          <a:bodyPr anchorCtr="0" anchor="t" bIns="0" lIns="0" spcFirstLastPara="1" rIns="0" wrap="square" tIns="0">
            <a:spAutoFit/>
          </a:bodyPr>
          <a:lstStyle/>
          <a:p>
            <a:pPr indent="0" lvl="0" marL="0" marR="0" rtl="0" algn="ctr">
              <a:lnSpc>
                <a:spcPct val="137997"/>
              </a:lnSpc>
              <a:spcBef>
                <a:spcPts val="0"/>
              </a:spcBef>
              <a:spcAft>
                <a:spcPts val="0"/>
              </a:spcAft>
              <a:buNone/>
            </a:pPr>
            <a:r>
              <a:rPr b="1" i="0" lang="en-US" sz="7082" u="none" cap="none" strike="noStrike">
                <a:solidFill>
                  <a:srgbClr val="231F20"/>
                </a:solidFill>
                <a:latin typeface="Oswald"/>
                <a:ea typeface="Oswald"/>
                <a:cs typeface="Oswald"/>
                <a:sym typeface="Oswald"/>
              </a:rPr>
              <a:t>REQUISITOS DEL SISTEMA</a:t>
            </a:r>
            <a:endParaRPr/>
          </a:p>
        </p:txBody>
      </p:sp>
      <p:sp>
        <p:nvSpPr>
          <p:cNvPr id="323" name="Google Shape;323;p14"/>
          <p:cNvSpPr/>
          <p:nvPr/>
        </p:nvSpPr>
        <p:spPr>
          <a:xfrm>
            <a:off x="313595" y="1772938"/>
            <a:ext cx="3538625" cy="3538625"/>
          </a:xfrm>
          <a:custGeom>
            <a:rect b="b" l="l" r="r" t="t"/>
            <a:pathLst>
              <a:path extrusionOk="0" h="3538625" w="3538625">
                <a:moveTo>
                  <a:pt x="0" y="0"/>
                </a:moveTo>
                <a:lnTo>
                  <a:pt x="3538625" y="0"/>
                </a:lnTo>
                <a:lnTo>
                  <a:pt x="3538625" y="3538625"/>
                </a:lnTo>
                <a:lnTo>
                  <a:pt x="0" y="3538625"/>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327" name="Shape 327"/>
        <p:cNvGrpSpPr/>
        <p:nvPr/>
      </p:nvGrpSpPr>
      <p:grpSpPr>
        <a:xfrm>
          <a:off x="0" y="0"/>
          <a:ext cx="0" cy="0"/>
          <a:chOff x="0" y="0"/>
          <a:chExt cx="0" cy="0"/>
        </a:xfrm>
      </p:grpSpPr>
      <p:sp>
        <p:nvSpPr>
          <p:cNvPr id="328" name="Google Shape;328;p15"/>
          <p:cNvSpPr/>
          <p:nvPr/>
        </p:nvSpPr>
        <p:spPr>
          <a:xfrm>
            <a:off x="-8169367" y="-10264537"/>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29" name="Google Shape;329;p15"/>
          <p:cNvSpPr txBox="1"/>
          <p:nvPr/>
        </p:nvSpPr>
        <p:spPr>
          <a:xfrm>
            <a:off x="2720102" y="2485972"/>
            <a:ext cx="12057353" cy="3698579"/>
          </a:xfrm>
          <a:prstGeom prst="rect">
            <a:avLst/>
          </a:prstGeom>
          <a:noFill/>
          <a:ln>
            <a:noFill/>
          </a:ln>
        </p:spPr>
        <p:txBody>
          <a:bodyPr anchorCtr="0" anchor="t" bIns="0" lIns="0" spcFirstLastPara="1" rIns="0" wrap="square" tIns="0">
            <a:spAutoFit/>
          </a:bodyPr>
          <a:lstStyle/>
          <a:p>
            <a:pPr indent="0" lvl="0" marL="0" marR="0" rtl="0" algn="l">
              <a:lnSpc>
                <a:spcPct val="138003"/>
              </a:lnSpc>
              <a:spcBef>
                <a:spcPts val="0"/>
              </a:spcBef>
              <a:spcAft>
                <a:spcPts val="0"/>
              </a:spcAft>
              <a:buNone/>
            </a:pPr>
            <a:r>
              <a:rPr b="1" i="0" lang="en-US" sz="10707" u="none" cap="none" strike="noStrike">
                <a:solidFill>
                  <a:srgbClr val="FFFFFF"/>
                </a:solidFill>
                <a:latin typeface="Oswald"/>
                <a:ea typeface="Oswald"/>
                <a:cs typeface="Oswald"/>
                <a:sym typeface="Oswald"/>
              </a:rPr>
              <a:t>PUNTOS DE VISTA DE DISEÑO</a:t>
            </a:r>
            <a:endParaRPr/>
          </a:p>
        </p:txBody>
      </p:sp>
      <p:sp>
        <p:nvSpPr>
          <p:cNvPr id="330" name="Google Shape;330;p15"/>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31" name="Google Shape;331;p15"/>
          <p:cNvSpPr/>
          <p:nvPr/>
        </p:nvSpPr>
        <p:spPr>
          <a:xfrm>
            <a:off x="7225175" y="267582"/>
            <a:ext cx="3047208" cy="2266015"/>
          </a:xfrm>
          <a:custGeom>
            <a:rect b="b" l="l" r="r" t="t"/>
            <a:pathLst>
              <a:path extrusionOk="0" h="2266015" w="3047208">
                <a:moveTo>
                  <a:pt x="0" y="0"/>
                </a:moveTo>
                <a:lnTo>
                  <a:pt x="3047208" y="0"/>
                </a:lnTo>
                <a:lnTo>
                  <a:pt x="3047208" y="2266015"/>
                </a:lnTo>
                <a:lnTo>
                  <a:pt x="0" y="2266015"/>
                </a:lnTo>
                <a:lnTo>
                  <a:pt x="0" y="0"/>
                </a:lnTo>
                <a:close/>
              </a:path>
            </a:pathLst>
          </a:custGeom>
          <a:blipFill rotWithShape="1">
            <a:blip r:embed="rId4">
              <a:alphaModFix/>
            </a:blip>
            <a:stretch>
              <a:fillRect b="0" l="0" r="0" t="0"/>
            </a:stretch>
          </a:blipFill>
          <a:ln>
            <a:noFill/>
          </a:ln>
        </p:spPr>
      </p:sp>
      <p:sp>
        <p:nvSpPr>
          <p:cNvPr id="332" name="Google Shape;332;p15"/>
          <p:cNvSpPr txBox="1"/>
          <p:nvPr/>
        </p:nvSpPr>
        <p:spPr>
          <a:xfrm>
            <a:off x="2720102" y="6263940"/>
            <a:ext cx="11148942" cy="3892709"/>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A continuación se presentará la tabla en donde nos basaremos para los diferentes puntos de vista.</a:t>
            </a:r>
            <a:endParaRPr/>
          </a:p>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En este proyecto se realizaron al menos un diagrama de cada punto de vista en donde se explicaran las funcionalidades del sistema:</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36" name="Shape 336"/>
        <p:cNvGrpSpPr/>
        <p:nvPr/>
      </p:nvGrpSpPr>
      <p:grpSpPr>
        <a:xfrm>
          <a:off x="0" y="0"/>
          <a:ext cx="0" cy="0"/>
          <a:chOff x="0" y="0"/>
          <a:chExt cx="0" cy="0"/>
        </a:xfrm>
      </p:grpSpPr>
      <p:sp>
        <p:nvSpPr>
          <p:cNvPr id="337" name="Google Shape;337;p16"/>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38" name="Google Shape;338;p16"/>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39" name="Google Shape;339;p16"/>
          <p:cNvSpPr/>
          <p:nvPr/>
        </p:nvSpPr>
        <p:spPr>
          <a:xfrm>
            <a:off x="3697415" y="1314576"/>
            <a:ext cx="10893169" cy="8640492"/>
          </a:xfrm>
          <a:custGeom>
            <a:rect b="b" l="l" r="r" t="t"/>
            <a:pathLst>
              <a:path extrusionOk="0" h="8640492" w="10893169">
                <a:moveTo>
                  <a:pt x="0" y="0"/>
                </a:moveTo>
                <a:lnTo>
                  <a:pt x="10893170" y="0"/>
                </a:lnTo>
                <a:lnTo>
                  <a:pt x="10893170" y="8640493"/>
                </a:lnTo>
                <a:lnTo>
                  <a:pt x="0" y="8640493"/>
                </a:lnTo>
                <a:lnTo>
                  <a:pt x="0" y="0"/>
                </a:lnTo>
                <a:close/>
              </a:path>
            </a:pathLst>
          </a:custGeom>
          <a:blipFill rotWithShape="1">
            <a:blip r:embed="rId5">
              <a:alphaModFix/>
            </a:blip>
            <a:stretch>
              <a:fillRect b="0" l="-373" r="-372" t="0"/>
            </a:stretch>
          </a:blipFill>
          <a:ln>
            <a:noFill/>
          </a:ln>
        </p:spPr>
      </p:sp>
      <p:sp>
        <p:nvSpPr>
          <p:cNvPr id="340" name="Google Shape;340;p16"/>
          <p:cNvSpPr/>
          <p:nvPr/>
        </p:nvSpPr>
        <p:spPr>
          <a:xfrm>
            <a:off x="10479780" y="649806"/>
            <a:ext cx="705765" cy="705765"/>
          </a:xfrm>
          <a:custGeom>
            <a:rect b="b" l="l" r="r" t="t"/>
            <a:pathLst>
              <a:path extrusionOk="0" h="705765" w="705765">
                <a:moveTo>
                  <a:pt x="0" y="0"/>
                </a:moveTo>
                <a:lnTo>
                  <a:pt x="705766" y="0"/>
                </a:lnTo>
                <a:lnTo>
                  <a:pt x="705766" y="705765"/>
                </a:lnTo>
                <a:lnTo>
                  <a:pt x="0" y="705765"/>
                </a:lnTo>
                <a:lnTo>
                  <a:pt x="0" y="0"/>
                </a:lnTo>
                <a:close/>
              </a:path>
            </a:pathLst>
          </a:custGeom>
          <a:blipFill rotWithShape="1">
            <a:blip r:embed="rId6">
              <a:alphaModFix/>
            </a:blip>
            <a:stretch>
              <a:fillRect b="0" l="0" r="0" t="0"/>
            </a:stretch>
          </a:blipFill>
          <a:ln>
            <a:noFill/>
          </a:ln>
        </p:spPr>
      </p:sp>
      <p:sp>
        <p:nvSpPr>
          <p:cNvPr id="341" name="Google Shape;341;p16"/>
          <p:cNvSpPr txBox="1"/>
          <p:nvPr/>
        </p:nvSpPr>
        <p:spPr>
          <a:xfrm>
            <a:off x="4225285" y="-66675"/>
            <a:ext cx="9837431" cy="1366286"/>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PUNTOS DE VISTA EN LOS QUE NOS BASAMOS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345" name="Shape 345"/>
        <p:cNvGrpSpPr/>
        <p:nvPr/>
      </p:nvGrpSpPr>
      <p:grpSpPr>
        <a:xfrm>
          <a:off x="0" y="0"/>
          <a:ext cx="0" cy="0"/>
          <a:chOff x="0" y="0"/>
          <a:chExt cx="0" cy="0"/>
        </a:xfrm>
      </p:grpSpPr>
      <p:sp>
        <p:nvSpPr>
          <p:cNvPr id="346" name="Google Shape;346;p17"/>
          <p:cNvSpPr/>
          <p:nvPr/>
        </p:nvSpPr>
        <p:spPr>
          <a:xfrm>
            <a:off x="-8607559" y="-10702729"/>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47" name="Google Shape;347;p17"/>
          <p:cNvSpPr txBox="1"/>
          <p:nvPr/>
        </p:nvSpPr>
        <p:spPr>
          <a:xfrm>
            <a:off x="2094114" y="1442421"/>
            <a:ext cx="12745940" cy="3304619"/>
          </a:xfrm>
          <a:prstGeom prst="rect">
            <a:avLst/>
          </a:prstGeom>
          <a:noFill/>
          <a:ln>
            <a:noFill/>
          </a:ln>
        </p:spPr>
        <p:txBody>
          <a:bodyPr anchorCtr="0" anchor="t" bIns="0" lIns="0" spcFirstLastPara="1" rIns="0" wrap="square" tIns="0">
            <a:spAutoFit/>
          </a:bodyPr>
          <a:lstStyle/>
          <a:p>
            <a:pPr indent="0" lvl="0" marL="0" marR="0" rtl="0" algn="l">
              <a:lnSpc>
                <a:spcPct val="138003"/>
              </a:lnSpc>
              <a:spcBef>
                <a:spcPts val="0"/>
              </a:spcBef>
              <a:spcAft>
                <a:spcPts val="0"/>
              </a:spcAft>
              <a:buNone/>
            </a:pPr>
            <a:r>
              <a:rPr b="1" i="0" lang="en-US" sz="9607" u="none" cap="none" strike="noStrike">
                <a:solidFill>
                  <a:srgbClr val="FFFFFF"/>
                </a:solidFill>
                <a:latin typeface="Oswald"/>
                <a:ea typeface="Oswald"/>
                <a:cs typeface="Oswald"/>
                <a:sym typeface="Oswald"/>
              </a:rPr>
              <a:t>PUNTO DE VISTA:1)CONTEXTO</a:t>
            </a:r>
            <a:endParaRPr/>
          </a:p>
        </p:txBody>
      </p:sp>
      <p:sp>
        <p:nvSpPr>
          <p:cNvPr id="348" name="Google Shape;348;p17"/>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49" name="Google Shape;349;p17"/>
          <p:cNvSpPr/>
          <p:nvPr/>
        </p:nvSpPr>
        <p:spPr>
          <a:xfrm>
            <a:off x="9805128" y="266723"/>
            <a:ext cx="3642166" cy="2913733"/>
          </a:xfrm>
          <a:custGeom>
            <a:rect b="b" l="l" r="r" t="t"/>
            <a:pathLst>
              <a:path extrusionOk="0" h="2913733" w="3642166">
                <a:moveTo>
                  <a:pt x="0" y="0"/>
                </a:moveTo>
                <a:lnTo>
                  <a:pt x="3642166" y="0"/>
                </a:lnTo>
                <a:lnTo>
                  <a:pt x="3642166" y="2913733"/>
                </a:lnTo>
                <a:lnTo>
                  <a:pt x="0" y="2913733"/>
                </a:lnTo>
                <a:lnTo>
                  <a:pt x="0" y="0"/>
                </a:lnTo>
                <a:close/>
              </a:path>
            </a:pathLst>
          </a:custGeom>
          <a:blipFill rotWithShape="1">
            <a:blip r:embed="rId4">
              <a:alphaModFix/>
            </a:blip>
            <a:stretch>
              <a:fillRect b="0" l="0" r="0" t="0"/>
            </a:stretch>
          </a:blipFill>
          <a:ln>
            <a:noFill/>
          </a:ln>
        </p:spPr>
      </p:sp>
      <p:sp>
        <p:nvSpPr>
          <p:cNvPr id="350" name="Google Shape;350;p17"/>
          <p:cNvSpPr txBox="1"/>
          <p:nvPr/>
        </p:nvSpPr>
        <p:spPr>
          <a:xfrm>
            <a:off x="858578" y="5076825"/>
            <a:ext cx="12588716" cy="5006702"/>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del contexto representa los servicios proporcionados por un sujeto de diseño con referencia a un contexto explícito.</a:t>
            </a:r>
            <a:endParaRPr/>
          </a:p>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Ese contexto se define por referencia a actores que incluyen usuarios y otras partes interesadas, que interactúan con el sujeto de diseño en su entorno. El punto de vista Contexto proporciona una perspectiva de “caja negra” sobre el tema de diseño.</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54" name="Shape 354"/>
        <p:cNvGrpSpPr/>
        <p:nvPr/>
      </p:nvGrpSpPr>
      <p:grpSpPr>
        <a:xfrm>
          <a:off x="0" y="0"/>
          <a:ext cx="0" cy="0"/>
          <a:chOff x="0" y="0"/>
          <a:chExt cx="0" cy="0"/>
        </a:xfrm>
      </p:grpSpPr>
      <p:sp>
        <p:nvSpPr>
          <p:cNvPr id="355" name="Google Shape;355;p18"/>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56" name="Google Shape;356;p18"/>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57" name="Google Shape;357;p18"/>
          <p:cNvSpPr/>
          <p:nvPr/>
        </p:nvSpPr>
        <p:spPr>
          <a:xfrm>
            <a:off x="4054880" y="2060816"/>
            <a:ext cx="9971352" cy="8226184"/>
          </a:xfrm>
          <a:custGeom>
            <a:rect b="b" l="l" r="r" t="t"/>
            <a:pathLst>
              <a:path extrusionOk="0" h="8226184" w="9971352">
                <a:moveTo>
                  <a:pt x="0" y="0"/>
                </a:moveTo>
                <a:lnTo>
                  <a:pt x="9971352" y="0"/>
                </a:lnTo>
                <a:lnTo>
                  <a:pt x="9971352" y="8226184"/>
                </a:lnTo>
                <a:lnTo>
                  <a:pt x="0" y="8226184"/>
                </a:lnTo>
                <a:lnTo>
                  <a:pt x="0" y="0"/>
                </a:lnTo>
                <a:close/>
              </a:path>
            </a:pathLst>
          </a:custGeom>
          <a:blipFill rotWithShape="1">
            <a:blip r:embed="rId5">
              <a:alphaModFix/>
            </a:blip>
            <a:stretch>
              <a:fillRect b="0" l="0" r="0" t="0"/>
            </a:stretch>
          </a:blipFill>
          <a:ln>
            <a:noFill/>
          </a:ln>
        </p:spPr>
      </p:sp>
      <p:sp>
        <p:nvSpPr>
          <p:cNvPr id="358" name="Google Shape;358;p18"/>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VISTA:1)CONTEXTO</a:t>
            </a:r>
            <a:endParaRPr/>
          </a:p>
        </p:txBody>
      </p:sp>
      <p:sp>
        <p:nvSpPr>
          <p:cNvPr id="359" name="Google Shape;359;p18"/>
          <p:cNvSpPr txBox="1"/>
          <p:nvPr/>
        </p:nvSpPr>
        <p:spPr>
          <a:xfrm>
            <a:off x="0" y="761608"/>
            <a:ext cx="18288000" cy="1099183"/>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100" u="none" cap="none" strike="noStrike">
                <a:solidFill>
                  <a:srgbClr val="231F20"/>
                </a:solidFill>
                <a:latin typeface="Open Sans"/>
                <a:ea typeface="Open Sans"/>
                <a:cs typeface="Open Sans"/>
                <a:sym typeface="Open Sans"/>
              </a:rPr>
              <a:t>El propósito del punto de vista Contexto es identificar los servicios ofrecidos por un sujeto de diseño, sus actores (usuarios y otras partes interesadas que interactúan), para establecer el límite del sistema y delinear efectivamente el diseño el ámbito de uso y operación del sujeto. </a:t>
            </a:r>
            <a:endParaRPr/>
          </a:p>
        </p:txBody>
      </p:sp>
      <p:sp>
        <p:nvSpPr>
          <p:cNvPr id="360" name="Google Shape;360;p18"/>
          <p:cNvSpPr txBox="1"/>
          <p:nvPr/>
        </p:nvSpPr>
        <p:spPr>
          <a:xfrm>
            <a:off x="0" y="2557559"/>
            <a:ext cx="3741316" cy="101218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900" u="none" cap="none" strike="noStrike">
                <a:solidFill>
                  <a:srgbClr val="000000"/>
                </a:solidFill>
                <a:latin typeface="Open Sans"/>
                <a:ea typeface="Open Sans"/>
                <a:cs typeface="Open Sans"/>
                <a:sym typeface="Open Sans"/>
              </a:rPr>
              <a:t>Caso de Uso General: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64" name="Shape 364"/>
        <p:cNvGrpSpPr/>
        <p:nvPr/>
      </p:nvGrpSpPr>
      <p:grpSpPr>
        <a:xfrm>
          <a:off x="0" y="0"/>
          <a:ext cx="0" cy="0"/>
          <a:chOff x="0" y="0"/>
          <a:chExt cx="0" cy="0"/>
        </a:xfrm>
      </p:grpSpPr>
      <p:sp>
        <p:nvSpPr>
          <p:cNvPr id="365" name="Google Shape;365;p19"/>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66" name="Google Shape;366;p19"/>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67" name="Google Shape;367;p19"/>
          <p:cNvSpPr/>
          <p:nvPr/>
        </p:nvSpPr>
        <p:spPr>
          <a:xfrm>
            <a:off x="3611791" y="1398042"/>
            <a:ext cx="11064417" cy="8635056"/>
          </a:xfrm>
          <a:custGeom>
            <a:rect b="b" l="l" r="r" t="t"/>
            <a:pathLst>
              <a:path extrusionOk="0" h="8635056" w="11064417">
                <a:moveTo>
                  <a:pt x="0" y="0"/>
                </a:moveTo>
                <a:lnTo>
                  <a:pt x="11064418" y="0"/>
                </a:lnTo>
                <a:lnTo>
                  <a:pt x="11064418" y="8635055"/>
                </a:lnTo>
                <a:lnTo>
                  <a:pt x="0" y="8635055"/>
                </a:lnTo>
                <a:lnTo>
                  <a:pt x="0" y="0"/>
                </a:lnTo>
                <a:close/>
              </a:path>
            </a:pathLst>
          </a:custGeom>
          <a:blipFill rotWithShape="1">
            <a:blip r:embed="rId5">
              <a:alphaModFix/>
            </a:blip>
            <a:stretch>
              <a:fillRect b="0" l="0" r="0" t="0"/>
            </a:stretch>
          </a:blipFill>
          <a:ln>
            <a:noFill/>
          </a:ln>
        </p:spPr>
      </p:sp>
      <p:sp>
        <p:nvSpPr>
          <p:cNvPr id="368" name="Google Shape;368;p19"/>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VISTA:1)CONTEXTO</a:t>
            </a:r>
            <a:endParaRPr/>
          </a:p>
        </p:txBody>
      </p:sp>
      <p:sp>
        <p:nvSpPr>
          <p:cNvPr id="369" name="Google Shape;369;p19"/>
          <p:cNvSpPr txBox="1"/>
          <p:nvPr/>
        </p:nvSpPr>
        <p:spPr>
          <a:xfrm>
            <a:off x="3388258" y="715415"/>
            <a:ext cx="11511483"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Caso de Uso para la reserva de cubiculos/equipo de computo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sp>
        <p:nvSpPr>
          <p:cNvPr id="100" name="Google Shape;100;p2"/>
          <p:cNvSpPr/>
          <p:nvPr/>
        </p:nvSpPr>
        <p:spPr>
          <a:xfrm rot="887923">
            <a:off x="-7689992" y="-8747353"/>
            <a:ext cx="13977230" cy="14342307"/>
          </a:xfrm>
          <a:custGeom>
            <a:rect b="b" l="l" r="r" t="t"/>
            <a:pathLst>
              <a:path extrusionOk="0" h="14342307" w="13977230">
                <a:moveTo>
                  <a:pt x="0" y="0"/>
                </a:moveTo>
                <a:lnTo>
                  <a:pt x="13977230" y="0"/>
                </a:lnTo>
                <a:lnTo>
                  <a:pt x="13977230" y="14342307"/>
                </a:lnTo>
                <a:lnTo>
                  <a:pt x="0" y="14342307"/>
                </a:lnTo>
                <a:lnTo>
                  <a:pt x="0" y="0"/>
                </a:lnTo>
                <a:close/>
              </a:path>
            </a:pathLst>
          </a:custGeom>
          <a:blipFill rotWithShape="1">
            <a:blip r:embed="rId4">
              <a:alphaModFix/>
            </a:blip>
            <a:stretch>
              <a:fillRect b="0" l="0" r="0" t="0"/>
            </a:stretch>
          </a:blipFill>
          <a:ln>
            <a:noFill/>
          </a:ln>
        </p:spPr>
      </p:sp>
      <p:sp>
        <p:nvSpPr>
          <p:cNvPr id="101" name="Google Shape;101;p2"/>
          <p:cNvSpPr/>
          <p:nvPr/>
        </p:nvSpPr>
        <p:spPr>
          <a:xfrm rot="-10580377">
            <a:off x="10646613" y="3123224"/>
            <a:ext cx="12102934" cy="12419055"/>
          </a:xfrm>
          <a:custGeom>
            <a:rect b="b" l="l" r="r" t="t"/>
            <a:pathLst>
              <a:path extrusionOk="0" h="12419055" w="12102934">
                <a:moveTo>
                  <a:pt x="0" y="0"/>
                </a:moveTo>
                <a:lnTo>
                  <a:pt x="12102933" y="0"/>
                </a:lnTo>
                <a:lnTo>
                  <a:pt x="12102933" y="12419055"/>
                </a:lnTo>
                <a:lnTo>
                  <a:pt x="0" y="12419055"/>
                </a:lnTo>
                <a:lnTo>
                  <a:pt x="0" y="0"/>
                </a:lnTo>
                <a:close/>
              </a:path>
            </a:pathLst>
          </a:custGeom>
          <a:blipFill rotWithShape="1">
            <a:blip r:embed="rId4">
              <a:alphaModFix/>
            </a:blip>
            <a:stretch>
              <a:fillRect b="0" l="0" r="0" t="0"/>
            </a:stretch>
          </a:blipFill>
          <a:ln>
            <a:noFill/>
          </a:ln>
        </p:spPr>
      </p:sp>
      <p:sp>
        <p:nvSpPr>
          <p:cNvPr id="102" name="Google Shape;102;p2"/>
          <p:cNvSpPr txBox="1"/>
          <p:nvPr/>
        </p:nvSpPr>
        <p:spPr>
          <a:xfrm>
            <a:off x="2343797" y="1155414"/>
            <a:ext cx="13617940" cy="1594138"/>
          </a:xfrm>
          <a:prstGeom prst="rect">
            <a:avLst/>
          </a:prstGeom>
          <a:noFill/>
          <a:ln>
            <a:noFill/>
          </a:ln>
        </p:spPr>
        <p:txBody>
          <a:bodyPr anchorCtr="0" anchor="t" bIns="0" lIns="0" spcFirstLastPara="1" rIns="0" wrap="square" tIns="0">
            <a:spAutoFit/>
          </a:bodyPr>
          <a:lstStyle/>
          <a:p>
            <a:pPr indent="0" lvl="0" marL="0" marR="0" rtl="0" algn="ctr">
              <a:lnSpc>
                <a:spcPct val="138002"/>
              </a:lnSpc>
              <a:spcBef>
                <a:spcPts val="0"/>
              </a:spcBef>
              <a:spcAft>
                <a:spcPts val="0"/>
              </a:spcAft>
              <a:buNone/>
            </a:pPr>
            <a:r>
              <a:rPr b="1" i="0" lang="en-US" sz="9431" u="none" cap="none" strike="noStrike">
                <a:solidFill>
                  <a:srgbClr val="231F20"/>
                </a:solidFill>
                <a:latin typeface="Oswald"/>
                <a:ea typeface="Oswald"/>
                <a:cs typeface="Oswald"/>
                <a:sym typeface="Oswald"/>
              </a:rPr>
              <a:t>INTEGRANTES EQUIPO</a:t>
            </a:r>
            <a:endParaRPr/>
          </a:p>
        </p:txBody>
      </p:sp>
      <p:grpSp>
        <p:nvGrpSpPr>
          <p:cNvPr id="103" name="Google Shape;103;p2"/>
          <p:cNvGrpSpPr/>
          <p:nvPr/>
        </p:nvGrpSpPr>
        <p:grpSpPr>
          <a:xfrm>
            <a:off x="1338685" y="4421511"/>
            <a:ext cx="3145217" cy="3608573"/>
            <a:chOff x="0" y="-47625"/>
            <a:chExt cx="862412" cy="989463"/>
          </a:xfrm>
        </p:grpSpPr>
        <p:sp>
          <p:nvSpPr>
            <p:cNvPr id="104" name="Google Shape;104;p2"/>
            <p:cNvSpPr/>
            <p:nvPr/>
          </p:nvSpPr>
          <p:spPr>
            <a:xfrm>
              <a:off x="0" y="0"/>
              <a:ext cx="862412" cy="941838"/>
            </a:xfrm>
            <a:custGeom>
              <a:rect b="b" l="l" r="r" t="t"/>
              <a:pathLst>
                <a:path extrusionOk="0" h="941838" w="862412">
                  <a:moveTo>
                    <a:pt x="0" y="0"/>
                  </a:moveTo>
                  <a:lnTo>
                    <a:pt x="862412" y="0"/>
                  </a:lnTo>
                  <a:lnTo>
                    <a:pt x="862412" y="941838"/>
                  </a:lnTo>
                  <a:lnTo>
                    <a:pt x="0" y="941838"/>
                  </a:lnTo>
                  <a:close/>
                </a:path>
              </a:pathLst>
            </a:custGeom>
            <a:solidFill>
              <a:srgbClr val="100F0D"/>
            </a:solidFill>
            <a:ln>
              <a:noFill/>
            </a:ln>
          </p:spPr>
        </p:sp>
        <p:sp>
          <p:nvSpPr>
            <p:cNvPr id="105" name="Google Shape;105;p2"/>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06" name="Google Shape;106;p2"/>
          <p:cNvSpPr txBox="1"/>
          <p:nvPr/>
        </p:nvSpPr>
        <p:spPr>
          <a:xfrm>
            <a:off x="1501483" y="6332516"/>
            <a:ext cx="2731184" cy="809625"/>
          </a:xfrm>
          <a:prstGeom prst="rect">
            <a:avLst/>
          </a:prstGeom>
          <a:noFill/>
          <a:ln>
            <a:noFill/>
          </a:ln>
        </p:spPr>
        <p:txBody>
          <a:bodyPr anchorCtr="0" anchor="t" bIns="0" lIns="0" spcFirstLastPara="1" rIns="0" wrap="square" tIns="0">
            <a:spAutoFit/>
          </a:bodyPr>
          <a:lstStyle/>
          <a:p>
            <a:pPr indent="0" lvl="0" marL="0" marR="0" rtl="0" algn="ctr">
              <a:lnSpc>
                <a:spcPct val="120014"/>
              </a:lnSpc>
              <a:spcBef>
                <a:spcPts val="0"/>
              </a:spcBef>
              <a:spcAft>
                <a:spcPts val="0"/>
              </a:spcAft>
              <a:buNone/>
            </a:pPr>
            <a:r>
              <a:rPr b="0" i="0" lang="en-US" sz="2738" u="none" cap="none" strike="noStrike">
                <a:solidFill>
                  <a:srgbClr val="FFFBFB"/>
                </a:solidFill>
                <a:latin typeface="DM Sans"/>
                <a:ea typeface="DM Sans"/>
                <a:cs typeface="DM Sans"/>
                <a:sym typeface="DM Sans"/>
              </a:rPr>
              <a:t>Guzman Omaña Erick</a:t>
            </a:r>
            <a:endParaRPr/>
          </a:p>
        </p:txBody>
      </p:sp>
      <p:grpSp>
        <p:nvGrpSpPr>
          <p:cNvPr id="107" name="Google Shape;107;p2"/>
          <p:cNvGrpSpPr/>
          <p:nvPr/>
        </p:nvGrpSpPr>
        <p:grpSpPr>
          <a:xfrm>
            <a:off x="1516382" y="3457296"/>
            <a:ext cx="2723245" cy="2643251"/>
            <a:chOff x="-23042" y="66269"/>
            <a:chExt cx="6542159" cy="6349987"/>
          </a:xfrm>
        </p:grpSpPr>
        <p:sp>
          <p:nvSpPr>
            <p:cNvPr id="108" name="Google Shape;108;p2"/>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cap="flat" cmpd="sng" w="12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2"/>
          <p:cNvGrpSpPr/>
          <p:nvPr/>
        </p:nvGrpSpPr>
        <p:grpSpPr>
          <a:xfrm>
            <a:off x="5494363" y="4421511"/>
            <a:ext cx="3145217" cy="3608573"/>
            <a:chOff x="0" y="-47625"/>
            <a:chExt cx="862412" cy="989463"/>
          </a:xfrm>
        </p:grpSpPr>
        <p:sp>
          <p:nvSpPr>
            <p:cNvPr id="111" name="Google Shape;111;p2"/>
            <p:cNvSpPr/>
            <p:nvPr/>
          </p:nvSpPr>
          <p:spPr>
            <a:xfrm>
              <a:off x="0" y="0"/>
              <a:ext cx="862412" cy="941838"/>
            </a:xfrm>
            <a:custGeom>
              <a:rect b="b" l="l" r="r" t="t"/>
              <a:pathLst>
                <a:path extrusionOk="0" h="941838" w="862412">
                  <a:moveTo>
                    <a:pt x="0" y="0"/>
                  </a:moveTo>
                  <a:lnTo>
                    <a:pt x="862412" y="0"/>
                  </a:lnTo>
                  <a:lnTo>
                    <a:pt x="862412" y="941838"/>
                  </a:lnTo>
                  <a:lnTo>
                    <a:pt x="0" y="941838"/>
                  </a:lnTo>
                  <a:close/>
                </a:path>
              </a:pathLst>
            </a:custGeom>
            <a:solidFill>
              <a:srgbClr val="100F0D"/>
            </a:solidFill>
            <a:ln>
              <a:noFill/>
            </a:ln>
          </p:spPr>
        </p:sp>
        <p:sp>
          <p:nvSpPr>
            <p:cNvPr id="112" name="Google Shape;112;p2"/>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3" name="Google Shape;113;p2"/>
          <p:cNvSpPr txBox="1"/>
          <p:nvPr/>
        </p:nvSpPr>
        <p:spPr>
          <a:xfrm>
            <a:off x="5657161" y="6332516"/>
            <a:ext cx="2731184" cy="809625"/>
          </a:xfrm>
          <a:prstGeom prst="rect">
            <a:avLst/>
          </a:prstGeom>
          <a:noFill/>
          <a:ln>
            <a:noFill/>
          </a:ln>
        </p:spPr>
        <p:txBody>
          <a:bodyPr anchorCtr="0" anchor="t" bIns="0" lIns="0" spcFirstLastPara="1" rIns="0" wrap="square" tIns="0">
            <a:spAutoFit/>
          </a:bodyPr>
          <a:lstStyle/>
          <a:p>
            <a:pPr indent="0" lvl="0" marL="0" marR="0" rtl="0" algn="ctr">
              <a:lnSpc>
                <a:spcPct val="120014"/>
              </a:lnSpc>
              <a:spcBef>
                <a:spcPts val="0"/>
              </a:spcBef>
              <a:spcAft>
                <a:spcPts val="0"/>
              </a:spcAft>
              <a:buNone/>
            </a:pPr>
            <a:r>
              <a:rPr b="0" i="0" lang="en-US" sz="2738" u="none" cap="none" strike="noStrike">
                <a:solidFill>
                  <a:srgbClr val="FFFBFB"/>
                </a:solidFill>
                <a:latin typeface="DM Sans"/>
                <a:ea typeface="DM Sans"/>
                <a:cs typeface="DM Sans"/>
                <a:sym typeface="DM Sans"/>
              </a:rPr>
              <a:t>Garcia Ortiz Hector</a:t>
            </a:r>
            <a:endParaRPr/>
          </a:p>
        </p:txBody>
      </p:sp>
      <p:grpSp>
        <p:nvGrpSpPr>
          <p:cNvPr id="114" name="Google Shape;114;p2"/>
          <p:cNvGrpSpPr/>
          <p:nvPr/>
        </p:nvGrpSpPr>
        <p:grpSpPr>
          <a:xfrm>
            <a:off x="5672059" y="3457296"/>
            <a:ext cx="2723245" cy="2643251"/>
            <a:chOff x="-23042" y="66269"/>
            <a:chExt cx="6542159" cy="6349987"/>
          </a:xfrm>
        </p:grpSpPr>
        <p:sp>
          <p:nvSpPr>
            <p:cNvPr id="115" name="Google Shape;115;p2"/>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cap="flat" cmpd="sng" w="12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2"/>
          <p:cNvGrpSpPr/>
          <p:nvPr/>
        </p:nvGrpSpPr>
        <p:grpSpPr>
          <a:xfrm>
            <a:off x="9649230" y="4421511"/>
            <a:ext cx="3145217" cy="3608573"/>
            <a:chOff x="0" y="-47625"/>
            <a:chExt cx="862412" cy="989463"/>
          </a:xfrm>
        </p:grpSpPr>
        <p:sp>
          <p:nvSpPr>
            <p:cNvPr id="118" name="Google Shape;118;p2"/>
            <p:cNvSpPr/>
            <p:nvPr/>
          </p:nvSpPr>
          <p:spPr>
            <a:xfrm>
              <a:off x="0" y="0"/>
              <a:ext cx="862412" cy="941838"/>
            </a:xfrm>
            <a:custGeom>
              <a:rect b="b" l="l" r="r" t="t"/>
              <a:pathLst>
                <a:path extrusionOk="0" h="941838" w="862412">
                  <a:moveTo>
                    <a:pt x="0" y="0"/>
                  </a:moveTo>
                  <a:lnTo>
                    <a:pt x="862412" y="0"/>
                  </a:lnTo>
                  <a:lnTo>
                    <a:pt x="862412" y="941838"/>
                  </a:lnTo>
                  <a:lnTo>
                    <a:pt x="0" y="941838"/>
                  </a:lnTo>
                  <a:close/>
                </a:path>
              </a:pathLst>
            </a:custGeom>
            <a:solidFill>
              <a:srgbClr val="100F0D"/>
            </a:solidFill>
            <a:ln>
              <a:noFill/>
            </a:ln>
          </p:spPr>
        </p:sp>
        <p:sp>
          <p:nvSpPr>
            <p:cNvPr id="119" name="Google Shape;119;p2"/>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0" name="Google Shape;120;p2"/>
          <p:cNvSpPr txBox="1"/>
          <p:nvPr/>
        </p:nvSpPr>
        <p:spPr>
          <a:xfrm>
            <a:off x="10217225" y="6332516"/>
            <a:ext cx="2009227" cy="809625"/>
          </a:xfrm>
          <a:prstGeom prst="rect">
            <a:avLst/>
          </a:prstGeom>
          <a:noFill/>
          <a:ln>
            <a:noFill/>
          </a:ln>
        </p:spPr>
        <p:txBody>
          <a:bodyPr anchorCtr="0" anchor="t" bIns="0" lIns="0" spcFirstLastPara="1" rIns="0" wrap="square" tIns="0">
            <a:spAutoFit/>
          </a:bodyPr>
          <a:lstStyle/>
          <a:p>
            <a:pPr indent="0" lvl="0" marL="0" marR="0" rtl="0" algn="ctr">
              <a:lnSpc>
                <a:spcPct val="120014"/>
              </a:lnSpc>
              <a:spcBef>
                <a:spcPts val="0"/>
              </a:spcBef>
              <a:spcAft>
                <a:spcPts val="0"/>
              </a:spcAft>
              <a:buNone/>
            </a:pPr>
            <a:r>
              <a:rPr b="0" i="0" lang="en-US" sz="2738" u="none" cap="none" strike="noStrike">
                <a:solidFill>
                  <a:srgbClr val="FFFBFB"/>
                </a:solidFill>
                <a:latin typeface="DM Sans"/>
                <a:ea typeface="DM Sans"/>
                <a:cs typeface="DM Sans"/>
                <a:sym typeface="DM Sans"/>
              </a:rPr>
              <a:t>Ruizesparsa Eduardo </a:t>
            </a:r>
            <a:endParaRPr/>
          </a:p>
        </p:txBody>
      </p:sp>
      <p:grpSp>
        <p:nvGrpSpPr>
          <p:cNvPr id="121" name="Google Shape;121;p2"/>
          <p:cNvGrpSpPr/>
          <p:nvPr/>
        </p:nvGrpSpPr>
        <p:grpSpPr>
          <a:xfrm>
            <a:off x="9826926" y="3457296"/>
            <a:ext cx="2723245" cy="2643251"/>
            <a:chOff x="-23042" y="66269"/>
            <a:chExt cx="6542159" cy="6349987"/>
          </a:xfrm>
        </p:grpSpPr>
        <p:sp>
          <p:nvSpPr>
            <p:cNvPr id="122" name="Google Shape;122;p2"/>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cap="flat" cmpd="sng" w="12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2"/>
          <p:cNvGrpSpPr/>
          <p:nvPr/>
        </p:nvGrpSpPr>
        <p:grpSpPr>
          <a:xfrm>
            <a:off x="13804097" y="4421511"/>
            <a:ext cx="3145217" cy="3608573"/>
            <a:chOff x="0" y="-47625"/>
            <a:chExt cx="862412" cy="989463"/>
          </a:xfrm>
        </p:grpSpPr>
        <p:sp>
          <p:nvSpPr>
            <p:cNvPr id="125" name="Google Shape;125;p2"/>
            <p:cNvSpPr/>
            <p:nvPr/>
          </p:nvSpPr>
          <p:spPr>
            <a:xfrm>
              <a:off x="0" y="0"/>
              <a:ext cx="862412" cy="941838"/>
            </a:xfrm>
            <a:custGeom>
              <a:rect b="b" l="l" r="r" t="t"/>
              <a:pathLst>
                <a:path extrusionOk="0" h="941838" w="862412">
                  <a:moveTo>
                    <a:pt x="0" y="0"/>
                  </a:moveTo>
                  <a:lnTo>
                    <a:pt x="862412" y="0"/>
                  </a:lnTo>
                  <a:lnTo>
                    <a:pt x="862412" y="941838"/>
                  </a:lnTo>
                  <a:lnTo>
                    <a:pt x="0" y="941838"/>
                  </a:lnTo>
                  <a:close/>
                </a:path>
              </a:pathLst>
            </a:custGeom>
            <a:solidFill>
              <a:srgbClr val="100F0D"/>
            </a:solidFill>
            <a:ln>
              <a:noFill/>
            </a:ln>
          </p:spPr>
        </p:sp>
        <p:sp>
          <p:nvSpPr>
            <p:cNvPr id="126" name="Google Shape;126;p2"/>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7" name="Google Shape;127;p2"/>
          <p:cNvSpPr txBox="1"/>
          <p:nvPr/>
        </p:nvSpPr>
        <p:spPr>
          <a:xfrm>
            <a:off x="14340119" y="6135357"/>
            <a:ext cx="2009227" cy="1219200"/>
          </a:xfrm>
          <a:prstGeom prst="rect">
            <a:avLst/>
          </a:prstGeom>
          <a:noFill/>
          <a:ln>
            <a:noFill/>
          </a:ln>
        </p:spPr>
        <p:txBody>
          <a:bodyPr anchorCtr="0" anchor="t" bIns="0" lIns="0" spcFirstLastPara="1" rIns="0" wrap="square" tIns="0">
            <a:spAutoFit/>
          </a:bodyPr>
          <a:lstStyle/>
          <a:p>
            <a:pPr indent="0" lvl="0" marL="0" marR="0" rtl="0" algn="ctr">
              <a:lnSpc>
                <a:spcPct val="120014"/>
              </a:lnSpc>
              <a:spcBef>
                <a:spcPts val="0"/>
              </a:spcBef>
              <a:spcAft>
                <a:spcPts val="0"/>
              </a:spcAft>
              <a:buNone/>
            </a:pPr>
            <a:r>
              <a:rPr b="0" i="0" lang="en-US" sz="2738" u="none" cap="none" strike="noStrike">
                <a:solidFill>
                  <a:srgbClr val="FFFBFB"/>
                </a:solidFill>
                <a:latin typeface="DM Sans"/>
                <a:ea typeface="DM Sans"/>
                <a:cs typeface="DM Sans"/>
                <a:sym typeface="DM Sans"/>
              </a:rPr>
              <a:t>Gustavo</a:t>
            </a:r>
            <a:endParaRPr/>
          </a:p>
          <a:p>
            <a:pPr indent="0" lvl="0" marL="0" marR="0" rtl="0" algn="ctr">
              <a:lnSpc>
                <a:spcPct val="120014"/>
              </a:lnSpc>
              <a:spcBef>
                <a:spcPts val="0"/>
              </a:spcBef>
              <a:spcAft>
                <a:spcPts val="0"/>
              </a:spcAft>
              <a:buNone/>
            </a:pPr>
            <a:r>
              <a:rPr b="0" i="0" lang="en-US" sz="2738" u="none" cap="none" strike="noStrike">
                <a:solidFill>
                  <a:srgbClr val="FFFBFB"/>
                </a:solidFill>
                <a:latin typeface="DM Sans"/>
                <a:ea typeface="DM Sans"/>
                <a:cs typeface="DM Sans"/>
                <a:sym typeface="DM Sans"/>
              </a:rPr>
              <a:t>Pozos Vazquez</a:t>
            </a:r>
            <a:endParaRPr/>
          </a:p>
        </p:txBody>
      </p:sp>
      <p:grpSp>
        <p:nvGrpSpPr>
          <p:cNvPr id="128" name="Google Shape;128;p2"/>
          <p:cNvGrpSpPr/>
          <p:nvPr/>
        </p:nvGrpSpPr>
        <p:grpSpPr>
          <a:xfrm>
            <a:off x="13981794" y="3457296"/>
            <a:ext cx="2723245" cy="2643251"/>
            <a:chOff x="-23042" y="66269"/>
            <a:chExt cx="6542159" cy="6349987"/>
          </a:xfrm>
        </p:grpSpPr>
        <p:sp>
          <p:nvSpPr>
            <p:cNvPr id="129" name="Google Shape;129;p2"/>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solidFill>
              <a:srgbClr val="000000">
                <a:alpha val="0"/>
              </a:srgbClr>
            </a:solidFill>
            <a:ln cap="flat" cmpd="sng" w="12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2"/>
          <p:cNvSpPr/>
          <p:nvPr/>
        </p:nvSpPr>
        <p:spPr>
          <a:xfrm>
            <a:off x="1338685" y="8030085"/>
            <a:ext cx="3145217" cy="333081"/>
          </a:xfrm>
          <a:custGeom>
            <a:rect b="b" l="l" r="r" t="t"/>
            <a:pathLst>
              <a:path extrusionOk="0" h="333081" w="3145217">
                <a:moveTo>
                  <a:pt x="0" y="0"/>
                </a:moveTo>
                <a:lnTo>
                  <a:pt x="3145218" y="0"/>
                </a:lnTo>
                <a:lnTo>
                  <a:pt x="3145218" y="333081"/>
                </a:lnTo>
                <a:lnTo>
                  <a:pt x="0" y="333081"/>
                </a:lnTo>
                <a:lnTo>
                  <a:pt x="0" y="0"/>
                </a:lnTo>
                <a:close/>
              </a:path>
            </a:pathLst>
          </a:custGeom>
          <a:blipFill rotWithShape="1">
            <a:blip r:embed="rId5">
              <a:alphaModFix/>
            </a:blip>
            <a:stretch>
              <a:fillRect b="0" l="0" r="0" t="-86494"/>
            </a:stretch>
          </a:blipFill>
          <a:ln>
            <a:noFill/>
          </a:ln>
        </p:spPr>
      </p:sp>
      <p:sp>
        <p:nvSpPr>
          <p:cNvPr id="132" name="Google Shape;132;p2"/>
          <p:cNvSpPr/>
          <p:nvPr/>
        </p:nvSpPr>
        <p:spPr>
          <a:xfrm>
            <a:off x="5494363" y="8030085"/>
            <a:ext cx="3145217" cy="333081"/>
          </a:xfrm>
          <a:custGeom>
            <a:rect b="b" l="l" r="r" t="t"/>
            <a:pathLst>
              <a:path extrusionOk="0" h="333081" w="3145217">
                <a:moveTo>
                  <a:pt x="0" y="0"/>
                </a:moveTo>
                <a:lnTo>
                  <a:pt x="3145217" y="0"/>
                </a:lnTo>
                <a:lnTo>
                  <a:pt x="3145217" y="333081"/>
                </a:lnTo>
                <a:lnTo>
                  <a:pt x="0" y="333081"/>
                </a:lnTo>
                <a:lnTo>
                  <a:pt x="0" y="0"/>
                </a:lnTo>
                <a:close/>
              </a:path>
            </a:pathLst>
          </a:custGeom>
          <a:blipFill rotWithShape="1">
            <a:blip r:embed="rId5">
              <a:alphaModFix/>
            </a:blip>
            <a:stretch>
              <a:fillRect b="0" l="0" r="0" t="-86494"/>
            </a:stretch>
          </a:blipFill>
          <a:ln>
            <a:noFill/>
          </a:ln>
        </p:spPr>
      </p:sp>
      <p:sp>
        <p:nvSpPr>
          <p:cNvPr id="133" name="Google Shape;133;p2"/>
          <p:cNvSpPr/>
          <p:nvPr/>
        </p:nvSpPr>
        <p:spPr>
          <a:xfrm>
            <a:off x="9649230" y="8030085"/>
            <a:ext cx="3145217" cy="333081"/>
          </a:xfrm>
          <a:custGeom>
            <a:rect b="b" l="l" r="r" t="t"/>
            <a:pathLst>
              <a:path extrusionOk="0" h="333081" w="3145217">
                <a:moveTo>
                  <a:pt x="0" y="0"/>
                </a:moveTo>
                <a:lnTo>
                  <a:pt x="3145217" y="0"/>
                </a:lnTo>
                <a:lnTo>
                  <a:pt x="3145217" y="333081"/>
                </a:lnTo>
                <a:lnTo>
                  <a:pt x="0" y="333081"/>
                </a:lnTo>
                <a:lnTo>
                  <a:pt x="0" y="0"/>
                </a:lnTo>
                <a:close/>
              </a:path>
            </a:pathLst>
          </a:custGeom>
          <a:blipFill rotWithShape="1">
            <a:blip r:embed="rId5">
              <a:alphaModFix/>
            </a:blip>
            <a:stretch>
              <a:fillRect b="0" l="0" r="0" t="-86494"/>
            </a:stretch>
          </a:blipFill>
          <a:ln>
            <a:noFill/>
          </a:ln>
        </p:spPr>
      </p:sp>
      <p:sp>
        <p:nvSpPr>
          <p:cNvPr id="134" name="Google Shape;134;p2"/>
          <p:cNvSpPr/>
          <p:nvPr/>
        </p:nvSpPr>
        <p:spPr>
          <a:xfrm>
            <a:off x="13804097" y="8030085"/>
            <a:ext cx="3145217" cy="333081"/>
          </a:xfrm>
          <a:custGeom>
            <a:rect b="b" l="l" r="r" t="t"/>
            <a:pathLst>
              <a:path extrusionOk="0" h="333081" w="3145217">
                <a:moveTo>
                  <a:pt x="0" y="0"/>
                </a:moveTo>
                <a:lnTo>
                  <a:pt x="3145218" y="0"/>
                </a:lnTo>
                <a:lnTo>
                  <a:pt x="3145218" y="333081"/>
                </a:lnTo>
                <a:lnTo>
                  <a:pt x="0" y="333081"/>
                </a:lnTo>
                <a:lnTo>
                  <a:pt x="0" y="0"/>
                </a:lnTo>
                <a:close/>
              </a:path>
            </a:pathLst>
          </a:custGeom>
          <a:blipFill rotWithShape="1">
            <a:blip r:embed="rId5">
              <a:alphaModFix/>
            </a:blip>
            <a:stretch>
              <a:fillRect b="0" l="0" r="0" t="-86494"/>
            </a:stretch>
          </a:blipFill>
          <a:ln>
            <a:noFill/>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73" name="Shape 373"/>
        <p:cNvGrpSpPr/>
        <p:nvPr/>
      </p:nvGrpSpPr>
      <p:grpSpPr>
        <a:xfrm>
          <a:off x="0" y="0"/>
          <a:ext cx="0" cy="0"/>
          <a:chOff x="0" y="0"/>
          <a:chExt cx="0" cy="0"/>
        </a:xfrm>
      </p:grpSpPr>
      <p:sp>
        <p:nvSpPr>
          <p:cNvPr id="374" name="Google Shape;374;p20"/>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75" name="Google Shape;375;p20"/>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376" name="Google Shape;376;p20"/>
          <p:cNvSpPr/>
          <p:nvPr/>
        </p:nvSpPr>
        <p:spPr>
          <a:xfrm>
            <a:off x="3858052" y="1401213"/>
            <a:ext cx="10571897" cy="8733306"/>
          </a:xfrm>
          <a:custGeom>
            <a:rect b="b" l="l" r="r" t="t"/>
            <a:pathLst>
              <a:path extrusionOk="0" h="8733306" w="10571897">
                <a:moveTo>
                  <a:pt x="0" y="0"/>
                </a:moveTo>
                <a:lnTo>
                  <a:pt x="10571896" y="0"/>
                </a:lnTo>
                <a:lnTo>
                  <a:pt x="10571896" y="8733306"/>
                </a:lnTo>
                <a:lnTo>
                  <a:pt x="0" y="8733306"/>
                </a:lnTo>
                <a:lnTo>
                  <a:pt x="0" y="0"/>
                </a:lnTo>
                <a:close/>
              </a:path>
            </a:pathLst>
          </a:custGeom>
          <a:blipFill rotWithShape="1">
            <a:blip r:embed="rId5">
              <a:alphaModFix/>
            </a:blip>
            <a:stretch>
              <a:fillRect b="0" l="0" r="0" t="0"/>
            </a:stretch>
          </a:blipFill>
          <a:ln>
            <a:noFill/>
          </a:ln>
        </p:spPr>
      </p:sp>
      <p:sp>
        <p:nvSpPr>
          <p:cNvPr id="377" name="Google Shape;377;p20"/>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VISTA:1)CONTEXTO</a:t>
            </a:r>
            <a:endParaRPr/>
          </a:p>
        </p:txBody>
      </p:sp>
      <p:sp>
        <p:nvSpPr>
          <p:cNvPr id="378" name="Google Shape;378;p20"/>
          <p:cNvSpPr txBox="1"/>
          <p:nvPr/>
        </p:nvSpPr>
        <p:spPr>
          <a:xfrm>
            <a:off x="3133651" y="715415"/>
            <a:ext cx="12020699"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Caso de Uso para el sistema de registro e ingreso a la biblioetca</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382" name="Shape 382"/>
        <p:cNvGrpSpPr/>
        <p:nvPr/>
      </p:nvGrpSpPr>
      <p:grpSpPr>
        <a:xfrm>
          <a:off x="0" y="0"/>
          <a:ext cx="0" cy="0"/>
          <a:chOff x="0" y="0"/>
          <a:chExt cx="0" cy="0"/>
        </a:xfrm>
      </p:grpSpPr>
      <p:sp>
        <p:nvSpPr>
          <p:cNvPr id="383" name="Google Shape;383;p21"/>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384" name="Google Shape;384;p21"/>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385" name="Google Shape;385;p21"/>
          <p:cNvSpPr/>
          <p:nvPr/>
        </p:nvSpPr>
        <p:spPr>
          <a:xfrm>
            <a:off x="7251192" y="3657600"/>
            <a:ext cx="3785616" cy="4114800"/>
          </a:xfrm>
          <a:custGeom>
            <a:rect b="b" l="l" r="r" t="t"/>
            <a:pathLst>
              <a:path extrusionOk="0" h="4114800" w="3785616">
                <a:moveTo>
                  <a:pt x="0" y="0"/>
                </a:moveTo>
                <a:lnTo>
                  <a:pt x="3785616" y="0"/>
                </a:lnTo>
                <a:lnTo>
                  <a:pt x="3785616" y="4114800"/>
                </a:lnTo>
                <a:lnTo>
                  <a:pt x="0" y="4114800"/>
                </a:lnTo>
                <a:lnTo>
                  <a:pt x="0" y="0"/>
                </a:lnTo>
                <a:close/>
              </a:path>
            </a:pathLst>
          </a:custGeom>
          <a:blipFill rotWithShape="1">
            <a:blip r:embed="rId5">
              <a:alphaModFix/>
            </a:blip>
            <a:stretch>
              <a:fillRect b="0" l="0" r="0" t="0"/>
            </a:stretch>
          </a:blipFill>
          <a:ln>
            <a:noFill/>
          </a:ln>
        </p:spPr>
      </p:sp>
      <p:sp>
        <p:nvSpPr>
          <p:cNvPr id="386" name="Google Shape;386;p21"/>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VISTA:1)CONTEXTO</a:t>
            </a:r>
            <a:endParaRPr/>
          </a:p>
        </p:txBody>
      </p:sp>
      <p:sp>
        <p:nvSpPr>
          <p:cNvPr id="387" name="Google Shape;387;p21"/>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388" name="Google Shape;388;p21"/>
          <p:cNvSpPr txBox="1"/>
          <p:nvPr/>
        </p:nvSpPr>
        <p:spPr>
          <a:xfrm>
            <a:off x="0" y="1690371"/>
            <a:ext cx="18288000" cy="19672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La principal preocupación de este punto de vista y diseño fue saber el correcto funcionamiento de nuestro sistema , y como agregar las nuevas funcionalidades al sistema que ya teníamos hecho previamente  </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392" name="Shape 392"/>
        <p:cNvGrpSpPr/>
        <p:nvPr/>
      </p:nvGrpSpPr>
      <p:grpSpPr>
        <a:xfrm>
          <a:off x="0" y="0"/>
          <a:ext cx="0" cy="0"/>
          <a:chOff x="0" y="0"/>
          <a:chExt cx="0" cy="0"/>
        </a:xfrm>
      </p:grpSpPr>
      <p:sp>
        <p:nvSpPr>
          <p:cNvPr id="393" name="Google Shape;393;p22"/>
          <p:cNvSpPr/>
          <p:nvPr/>
        </p:nvSpPr>
        <p:spPr>
          <a:xfrm>
            <a:off x="-8586693" y="-10591607"/>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94" name="Google Shape;394;p22"/>
          <p:cNvSpPr txBox="1"/>
          <p:nvPr/>
        </p:nvSpPr>
        <p:spPr>
          <a:xfrm>
            <a:off x="2344509" y="1891043"/>
            <a:ext cx="11911289"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VISTA:2)COMPOSICION</a:t>
            </a:r>
            <a:endParaRPr/>
          </a:p>
        </p:txBody>
      </p:sp>
      <p:sp>
        <p:nvSpPr>
          <p:cNvPr id="395" name="Google Shape;395;p22"/>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396" name="Google Shape;396;p22"/>
          <p:cNvSpPr/>
          <p:nvPr/>
        </p:nvSpPr>
        <p:spPr>
          <a:xfrm>
            <a:off x="10267875" y="659000"/>
            <a:ext cx="2486559" cy="2402637"/>
          </a:xfrm>
          <a:custGeom>
            <a:rect b="b" l="l" r="r" t="t"/>
            <a:pathLst>
              <a:path extrusionOk="0" h="2402637" w="2486559">
                <a:moveTo>
                  <a:pt x="0" y="0"/>
                </a:moveTo>
                <a:lnTo>
                  <a:pt x="2486558" y="0"/>
                </a:lnTo>
                <a:lnTo>
                  <a:pt x="2486558" y="2402637"/>
                </a:lnTo>
                <a:lnTo>
                  <a:pt x="0" y="2402637"/>
                </a:lnTo>
                <a:lnTo>
                  <a:pt x="0" y="0"/>
                </a:lnTo>
                <a:close/>
              </a:path>
            </a:pathLst>
          </a:custGeom>
          <a:blipFill rotWithShape="1">
            <a:blip r:embed="rId4">
              <a:alphaModFix/>
            </a:blip>
            <a:stretch>
              <a:fillRect b="0" l="0" r="0" t="0"/>
            </a:stretch>
          </a:blipFill>
          <a:ln>
            <a:noFill/>
          </a:ln>
        </p:spPr>
      </p:sp>
      <p:sp>
        <p:nvSpPr>
          <p:cNvPr id="397" name="Google Shape;397;p22"/>
          <p:cNvSpPr txBox="1"/>
          <p:nvPr/>
        </p:nvSpPr>
        <p:spPr>
          <a:xfrm>
            <a:off x="2720102" y="5076825"/>
            <a:ext cx="8791051" cy="2778716"/>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de la composición describe la forma en que el tema del diseño se estructura (recursivamente) en constituyentes partes y establece los roles de esas partes.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01" name="Shape 401"/>
        <p:cNvGrpSpPr/>
        <p:nvPr/>
      </p:nvGrpSpPr>
      <p:grpSpPr>
        <a:xfrm>
          <a:off x="0" y="0"/>
          <a:ext cx="0" cy="0"/>
          <a:chOff x="0" y="0"/>
          <a:chExt cx="0" cy="0"/>
        </a:xfrm>
      </p:grpSpPr>
      <p:sp>
        <p:nvSpPr>
          <p:cNvPr id="402" name="Google Shape;402;p23"/>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03" name="Google Shape;403;p23"/>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404" name="Google Shape;404;p23"/>
          <p:cNvSpPr/>
          <p:nvPr/>
        </p:nvSpPr>
        <p:spPr>
          <a:xfrm>
            <a:off x="2140171" y="1229763"/>
            <a:ext cx="14007658" cy="8796720"/>
          </a:xfrm>
          <a:custGeom>
            <a:rect b="b" l="l" r="r" t="t"/>
            <a:pathLst>
              <a:path extrusionOk="0" h="8796720" w="14007658">
                <a:moveTo>
                  <a:pt x="0" y="0"/>
                </a:moveTo>
                <a:lnTo>
                  <a:pt x="14007658" y="0"/>
                </a:lnTo>
                <a:lnTo>
                  <a:pt x="14007658" y="8796720"/>
                </a:lnTo>
                <a:lnTo>
                  <a:pt x="0" y="8796720"/>
                </a:lnTo>
                <a:lnTo>
                  <a:pt x="0" y="0"/>
                </a:lnTo>
                <a:close/>
              </a:path>
            </a:pathLst>
          </a:custGeom>
          <a:blipFill rotWithShape="1">
            <a:blip r:embed="rId5">
              <a:alphaModFix/>
            </a:blip>
            <a:stretch>
              <a:fillRect b="0" l="0" r="0" t="0"/>
            </a:stretch>
          </a:blipFill>
          <a:ln>
            <a:noFill/>
          </a:ln>
        </p:spPr>
      </p:sp>
      <p:sp>
        <p:nvSpPr>
          <p:cNvPr id="405" name="Google Shape;405;p23"/>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VISTA:2)COMPOSICION</a:t>
            </a:r>
            <a:endParaRPr/>
          </a:p>
        </p:txBody>
      </p:sp>
      <p:sp>
        <p:nvSpPr>
          <p:cNvPr id="406" name="Google Shape;406;p23"/>
          <p:cNvSpPr txBox="1"/>
          <p:nvPr/>
        </p:nvSpPr>
        <p:spPr>
          <a:xfrm>
            <a:off x="5400377" y="715415"/>
            <a:ext cx="7468195"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modelo-vista-controlador: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10" name="Shape 410"/>
        <p:cNvGrpSpPr/>
        <p:nvPr/>
      </p:nvGrpSpPr>
      <p:grpSpPr>
        <a:xfrm>
          <a:off x="0" y="0"/>
          <a:ext cx="0" cy="0"/>
          <a:chOff x="0" y="0"/>
          <a:chExt cx="0" cy="0"/>
        </a:xfrm>
      </p:grpSpPr>
      <p:sp>
        <p:nvSpPr>
          <p:cNvPr id="411" name="Google Shape;411;p24"/>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12" name="Google Shape;412;p24"/>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413" name="Google Shape;413;p24"/>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VISTA:2)COMPOSICION</a:t>
            </a:r>
            <a:endParaRPr/>
          </a:p>
        </p:txBody>
      </p:sp>
      <p:sp>
        <p:nvSpPr>
          <p:cNvPr id="414" name="Google Shape;414;p24"/>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415" name="Google Shape;415;p24"/>
          <p:cNvSpPr txBox="1"/>
          <p:nvPr/>
        </p:nvSpPr>
        <p:spPr>
          <a:xfrm>
            <a:off x="0" y="1690371"/>
            <a:ext cx="18288000" cy="54343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Los desarrolladores y mantenedores de software utilizan este punto de vista para identificar los componentes en su capa correcta correspondiendo al tema de diseño, para localizar y asignar funciones, responsabilidades u otras funciones de diseño a estos.</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La principal preocupación de este punto de vista y diseño fue el cómo acomodar respectivamente las diferentes clases en los paquetes de Vista , Controlador y Modelo ya que algunas se pensaban de manera diferente como se tenían que ver asi como afecto el cambio de nombres de varias clases que ya se tenían previamente , lo que afectó el orden en el que se tenían que acomodar las diferentes clases, cabe mencionar que para este diagrama se reutilizara algunas funciones que previamente tenía nuestro antiguo sistema tal como el “Sistema de Registro”.</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416" name="Google Shape;416;p24"/>
          <p:cNvSpPr/>
          <p:nvPr/>
        </p:nvSpPr>
        <p:spPr>
          <a:xfrm>
            <a:off x="8076285" y="7296150"/>
            <a:ext cx="2135429" cy="2321119"/>
          </a:xfrm>
          <a:custGeom>
            <a:rect b="b" l="l" r="r" t="t"/>
            <a:pathLst>
              <a:path extrusionOk="0" h="2321119" w="2135429">
                <a:moveTo>
                  <a:pt x="0" y="0"/>
                </a:moveTo>
                <a:lnTo>
                  <a:pt x="2135430" y="0"/>
                </a:lnTo>
                <a:lnTo>
                  <a:pt x="2135430" y="2321119"/>
                </a:lnTo>
                <a:lnTo>
                  <a:pt x="0" y="2321119"/>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20" name="Shape 420"/>
        <p:cNvGrpSpPr/>
        <p:nvPr/>
      </p:nvGrpSpPr>
      <p:grpSpPr>
        <a:xfrm>
          <a:off x="0" y="0"/>
          <a:ext cx="0" cy="0"/>
          <a:chOff x="0" y="0"/>
          <a:chExt cx="0" cy="0"/>
        </a:xfrm>
      </p:grpSpPr>
      <p:sp>
        <p:nvSpPr>
          <p:cNvPr id="421" name="Google Shape;421;p25"/>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422" name="Google Shape;422;p25"/>
          <p:cNvSpPr txBox="1"/>
          <p:nvPr/>
        </p:nvSpPr>
        <p:spPr>
          <a:xfrm>
            <a:off x="2495855" y="885825"/>
            <a:ext cx="10951439" cy="4105471"/>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VISTA:3)LOGICO GENERAL</a:t>
            </a:r>
            <a:endParaRPr/>
          </a:p>
        </p:txBody>
      </p:sp>
      <p:sp>
        <p:nvSpPr>
          <p:cNvPr id="423" name="Google Shape;423;p25"/>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424" name="Google Shape;424;p25"/>
          <p:cNvSpPr/>
          <p:nvPr/>
        </p:nvSpPr>
        <p:spPr>
          <a:xfrm>
            <a:off x="11414564" y="1849761"/>
            <a:ext cx="2486559" cy="2402637"/>
          </a:xfrm>
          <a:custGeom>
            <a:rect b="b" l="l" r="r" t="t"/>
            <a:pathLst>
              <a:path extrusionOk="0" h="2402637" w="2486559">
                <a:moveTo>
                  <a:pt x="0" y="0"/>
                </a:moveTo>
                <a:lnTo>
                  <a:pt x="2486559" y="0"/>
                </a:lnTo>
                <a:lnTo>
                  <a:pt x="2486559" y="2402638"/>
                </a:lnTo>
                <a:lnTo>
                  <a:pt x="0" y="2402638"/>
                </a:lnTo>
                <a:lnTo>
                  <a:pt x="0" y="0"/>
                </a:lnTo>
                <a:close/>
              </a:path>
            </a:pathLst>
          </a:custGeom>
          <a:blipFill rotWithShape="1">
            <a:blip r:embed="rId4">
              <a:alphaModFix/>
            </a:blip>
            <a:stretch>
              <a:fillRect b="0" l="0" r="0" t="0"/>
            </a:stretch>
          </a:blipFill>
          <a:ln>
            <a:noFill/>
          </a:ln>
        </p:spPr>
      </p:sp>
      <p:sp>
        <p:nvSpPr>
          <p:cNvPr id="425" name="Google Shape;425;p25"/>
          <p:cNvSpPr txBox="1"/>
          <p:nvPr/>
        </p:nvSpPr>
        <p:spPr>
          <a:xfrm>
            <a:off x="1190331" y="4924621"/>
            <a:ext cx="11545402" cy="5563698"/>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Este punto de vista de diseño se centra en definir la estructura y el flujo de lógica que permite que la aplicación funcione correctamente.</a:t>
            </a:r>
            <a:endParaRPr/>
          </a:p>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Su propósito es elaborar tipos existentes y diseñados y sus implementaciones.</a:t>
            </a:r>
            <a:endParaRPr/>
          </a:p>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Como clases e interfaces con sus relaciones estáticas estructurales. Este punto de vista también utiliza ejemplos de instancias de tipos al delinear ideas de diseño.</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29" name="Shape 429"/>
        <p:cNvGrpSpPr/>
        <p:nvPr/>
      </p:nvGrpSpPr>
      <p:grpSpPr>
        <a:xfrm>
          <a:off x="0" y="0"/>
          <a:ext cx="0" cy="0"/>
          <a:chOff x="0" y="0"/>
          <a:chExt cx="0" cy="0"/>
        </a:xfrm>
      </p:grpSpPr>
      <p:sp>
        <p:nvSpPr>
          <p:cNvPr id="430" name="Google Shape;430;p26"/>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31" name="Google Shape;431;p26"/>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432" name="Google Shape;432;p26"/>
          <p:cNvSpPr/>
          <p:nvPr/>
        </p:nvSpPr>
        <p:spPr>
          <a:xfrm>
            <a:off x="2282151" y="1229763"/>
            <a:ext cx="13465106" cy="8927569"/>
          </a:xfrm>
          <a:custGeom>
            <a:rect b="b" l="l" r="r" t="t"/>
            <a:pathLst>
              <a:path extrusionOk="0" h="8927569" w="13465106">
                <a:moveTo>
                  <a:pt x="0" y="0"/>
                </a:moveTo>
                <a:lnTo>
                  <a:pt x="13465106" y="0"/>
                </a:lnTo>
                <a:lnTo>
                  <a:pt x="13465106" y="8927569"/>
                </a:lnTo>
                <a:lnTo>
                  <a:pt x="0" y="8927569"/>
                </a:lnTo>
                <a:lnTo>
                  <a:pt x="0" y="0"/>
                </a:lnTo>
                <a:close/>
              </a:path>
            </a:pathLst>
          </a:custGeom>
          <a:blipFill rotWithShape="1">
            <a:blip r:embed="rId5">
              <a:alphaModFix/>
            </a:blip>
            <a:stretch>
              <a:fillRect b="0" l="0" r="0" t="0"/>
            </a:stretch>
          </a:blipFill>
          <a:ln>
            <a:noFill/>
          </a:ln>
        </p:spPr>
      </p:sp>
      <p:sp>
        <p:nvSpPr>
          <p:cNvPr id="433" name="Google Shape;433;p26"/>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VISTA:3)LOGICO GENERAL</a:t>
            </a:r>
            <a:endParaRPr/>
          </a:p>
        </p:txBody>
      </p:sp>
      <p:sp>
        <p:nvSpPr>
          <p:cNvPr id="434" name="Google Shape;434;p26"/>
          <p:cNvSpPr txBox="1"/>
          <p:nvPr/>
        </p:nvSpPr>
        <p:spPr>
          <a:xfrm>
            <a:off x="6964278" y="631276"/>
            <a:ext cx="3816921"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Clases: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38" name="Shape 438"/>
        <p:cNvGrpSpPr/>
        <p:nvPr/>
      </p:nvGrpSpPr>
      <p:grpSpPr>
        <a:xfrm>
          <a:off x="0" y="0"/>
          <a:ext cx="0" cy="0"/>
          <a:chOff x="0" y="0"/>
          <a:chExt cx="0" cy="0"/>
        </a:xfrm>
      </p:grpSpPr>
      <p:sp>
        <p:nvSpPr>
          <p:cNvPr id="439" name="Google Shape;439;p27"/>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40" name="Google Shape;440;p27"/>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441" name="Google Shape;441;p27"/>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VISTA:3)LOGICO GENERAL</a:t>
            </a:r>
            <a:endParaRPr/>
          </a:p>
        </p:txBody>
      </p:sp>
      <p:sp>
        <p:nvSpPr>
          <p:cNvPr id="442" name="Google Shape;442;p27"/>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443" name="Google Shape;443;p27"/>
          <p:cNvSpPr txBox="1"/>
          <p:nvPr/>
        </p:nvSpPr>
        <p:spPr>
          <a:xfrm>
            <a:off x="0" y="1690371"/>
            <a:ext cx="18288000" cy="44437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Una preocupación de diseño relevante respecto a este punto de vista, es la adecuada estructuración de las responsabilidades de las clases. Esto implica determinar qué clases serán responsables de qué tareas y funciones específicas dentro del sistema.</a:t>
            </a:r>
            <a:endParaRPr/>
          </a:p>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La abstracción es una parte fundamental a la hora de identificar las entidades y conceptos en el dominio del problema por lo que diseñar las clases que reflejen de manera adecuada dichas abstracciones ayuda a lograr un modelo de diseño más comprensible y flexible, permitiendo una mejor adaptación a posibles cambios futuros.</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444" name="Google Shape;444;p27"/>
          <p:cNvSpPr/>
          <p:nvPr/>
        </p:nvSpPr>
        <p:spPr>
          <a:xfrm>
            <a:off x="7701539" y="5751662"/>
            <a:ext cx="2884923" cy="3135785"/>
          </a:xfrm>
          <a:custGeom>
            <a:rect b="b" l="l" r="r" t="t"/>
            <a:pathLst>
              <a:path extrusionOk="0" h="3135785" w="2884923">
                <a:moveTo>
                  <a:pt x="0" y="0"/>
                </a:moveTo>
                <a:lnTo>
                  <a:pt x="2884922" y="0"/>
                </a:lnTo>
                <a:lnTo>
                  <a:pt x="2884922" y="3135785"/>
                </a:lnTo>
                <a:lnTo>
                  <a:pt x="0" y="3135785"/>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48" name="Shape 448"/>
        <p:cNvGrpSpPr/>
        <p:nvPr/>
      </p:nvGrpSpPr>
      <p:grpSpPr>
        <a:xfrm>
          <a:off x="0" y="0"/>
          <a:ext cx="0" cy="0"/>
          <a:chOff x="0" y="0"/>
          <a:chExt cx="0" cy="0"/>
        </a:xfrm>
      </p:grpSpPr>
      <p:sp>
        <p:nvSpPr>
          <p:cNvPr id="449" name="Google Shape;449;p28"/>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450" name="Google Shape;450;p28"/>
          <p:cNvSpPr txBox="1"/>
          <p:nvPr/>
        </p:nvSpPr>
        <p:spPr>
          <a:xfrm>
            <a:off x="2495855" y="885825"/>
            <a:ext cx="11143497"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VISTA:4)DEPENDENCIA</a:t>
            </a:r>
            <a:endParaRPr/>
          </a:p>
        </p:txBody>
      </p:sp>
      <p:sp>
        <p:nvSpPr>
          <p:cNvPr id="451" name="Google Shape;451;p28"/>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452" name="Google Shape;452;p28"/>
          <p:cNvSpPr/>
          <p:nvPr/>
        </p:nvSpPr>
        <p:spPr>
          <a:xfrm>
            <a:off x="10953624" y="7573098"/>
            <a:ext cx="2486559" cy="2402637"/>
          </a:xfrm>
          <a:custGeom>
            <a:rect b="b" l="l" r="r" t="t"/>
            <a:pathLst>
              <a:path extrusionOk="0" h="2402637" w="2486559">
                <a:moveTo>
                  <a:pt x="0" y="0"/>
                </a:moveTo>
                <a:lnTo>
                  <a:pt x="2486559" y="0"/>
                </a:lnTo>
                <a:lnTo>
                  <a:pt x="2486559" y="2402638"/>
                </a:lnTo>
                <a:lnTo>
                  <a:pt x="0" y="2402638"/>
                </a:lnTo>
                <a:lnTo>
                  <a:pt x="0" y="0"/>
                </a:lnTo>
                <a:close/>
              </a:path>
            </a:pathLst>
          </a:custGeom>
          <a:blipFill rotWithShape="1">
            <a:blip r:embed="rId4">
              <a:alphaModFix/>
            </a:blip>
            <a:stretch>
              <a:fillRect b="0" l="0" r="0" t="0"/>
            </a:stretch>
          </a:blipFill>
          <a:ln>
            <a:noFill/>
          </a:ln>
        </p:spPr>
      </p:sp>
      <p:sp>
        <p:nvSpPr>
          <p:cNvPr id="453" name="Google Shape;453;p28"/>
          <p:cNvSpPr txBox="1"/>
          <p:nvPr/>
        </p:nvSpPr>
        <p:spPr>
          <a:xfrm>
            <a:off x="1190331" y="4924621"/>
            <a:ext cx="11545402" cy="3892709"/>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de Dependencia especifica las relaciones de interconexión y acceso entre entidades. Estas relaciones incluyen información compartida, orden de ejecución o parametrización de interfaces.</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57" name="Shape 457"/>
        <p:cNvGrpSpPr/>
        <p:nvPr/>
      </p:nvGrpSpPr>
      <p:grpSpPr>
        <a:xfrm>
          <a:off x="0" y="0"/>
          <a:ext cx="0" cy="0"/>
          <a:chOff x="0" y="0"/>
          <a:chExt cx="0" cy="0"/>
        </a:xfrm>
      </p:grpSpPr>
      <p:sp>
        <p:nvSpPr>
          <p:cNvPr id="458" name="Google Shape;458;p29"/>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59" name="Google Shape;459;p29"/>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460" name="Google Shape;460;p29"/>
          <p:cNvSpPr/>
          <p:nvPr/>
        </p:nvSpPr>
        <p:spPr>
          <a:xfrm>
            <a:off x="1801482" y="1231349"/>
            <a:ext cx="14412297" cy="8785917"/>
          </a:xfrm>
          <a:custGeom>
            <a:rect b="b" l="l" r="r" t="t"/>
            <a:pathLst>
              <a:path extrusionOk="0" h="8785917" w="14412297">
                <a:moveTo>
                  <a:pt x="0" y="0"/>
                </a:moveTo>
                <a:lnTo>
                  <a:pt x="14412297" y="0"/>
                </a:lnTo>
                <a:lnTo>
                  <a:pt x="14412297" y="8785917"/>
                </a:lnTo>
                <a:lnTo>
                  <a:pt x="0" y="8785917"/>
                </a:lnTo>
                <a:lnTo>
                  <a:pt x="0" y="0"/>
                </a:lnTo>
                <a:close/>
              </a:path>
            </a:pathLst>
          </a:custGeom>
          <a:blipFill rotWithShape="1">
            <a:blip r:embed="rId5">
              <a:alphaModFix/>
            </a:blip>
            <a:stretch>
              <a:fillRect b="0" l="0" r="0" t="0"/>
            </a:stretch>
          </a:blipFill>
          <a:ln>
            <a:noFill/>
          </a:ln>
        </p:spPr>
      </p:sp>
      <p:sp>
        <p:nvSpPr>
          <p:cNvPr id="461" name="Google Shape;461;p29"/>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VISTA:4)DEPENDENCIA</a:t>
            </a:r>
            <a:endParaRPr/>
          </a:p>
        </p:txBody>
      </p:sp>
      <p:sp>
        <p:nvSpPr>
          <p:cNvPr id="462" name="Google Shape;462;p29"/>
          <p:cNvSpPr txBox="1"/>
          <p:nvPr/>
        </p:nvSpPr>
        <p:spPr>
          <a:xfrm>
            <a:off x="6677895" y="631276"/>
            <a:ext cx="4389686"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Paquetes: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3"/>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grpSp>
        <p:nvGrpSpPr>
          <p:cNvPr id="140" name="Google Shape;140;p3"/>
          <p:cNvGrpSpPr/>
          <p:nvPr/>
        </p:nvGrpSpPr>
        <p:grpSpPr>
          <a:xfrm>
            <a:off x="13662994" y="265144"/>
            <a:ext cx="4296549" cy="9642576"/>
            <a:chOff x="0" y="-19050"/>
            <a:chExt cx="1131601" cy="2539609"/>
          </a:xfrm>
        </p:grpSpPr>
        <p:sp>
          <p:nvSpPr>
            <p:cNvPr id="141" name="Google Shape;141;p3"/>
            <p:cNvSpPr/>
            <p:nvPr/>
          </p:nvSpPr>
          <p:spPr>
            <a:xfrm>
              <a:off x="0" y="0"/>
              <a:ext cx="1131601" cy="2520559"/>
            </a:xfrm>
            <a:custGeom>
              <a:rect b="b" l="l" r="r" t="t"/>
              <a:pathLst>
                <a:path extrusionOk="0" h="2520559" w="1131601">
                  <a:moveTo>
                    <a:pt x="0" y="0"/>
                  </a:moveTo>
                  <a:lnTo>
                    <a:pt x="1131601" y="0"/>
                  </a:lnTo>
                  <a:lnTo>
                    <a:pt x="1131601" y="2520559"/>
                  </a:lnTo>
                  <a:lnTo>
                    <a:pt x="0" y="2520559"/>
                  </a:lnTo>
                  <a:close/>
                </a:path>
              </a:pathLst>
            </a:custGeom>
            <a:solidFill>
              <a:srgbClr val="CCCCCC"/>
            </a:solidFill>
            <a:ln>
              <a:noFill/>
            </a:ln>
          </p:spPr>
        </p:sp>
        <p:sp>
          <p:nvSpPr>
            <p:cNvPr id="142" name="Google Shape;142;p3"/>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3" name="Google Shape;143;p3"/>
          <p:cNvSpPr/>
          <p:nvPr/>
        </p:nvSpPr>
        <p:spPr>
          <a:xfrm>
            <a:off x="11422080" y="1197666"/>
            <a:ext cx="5970671" cy="8060634"/>
          </a:xfrm>
          <a:custGeom>
            <a:rect b="b" l="l" r="r" t="t"/>
            <a:pathLst>
              <a:path extrusionOk="0" h="8060634" w="5970671">
                <a:moveTo>
                  <a:pt x="0" y="0"/>
                </a:moveTo>
                <a:lnTo>
                  <a:pt x="5970670" y="0"/>
                </a:lnTo>
                <a:lnTo>
                  <a:pt x="5970670" y="8060634"/>
                </a:lnTo>
                <a:lnTo>
                  <a:pt x="0" y="8060634"/>
                </a:lnTo>
                <a:lnTo>
                  <a:pt x="0" y="0"/>
                </a:lnTo>
                <a:close/>
              </a:path>
            </a:pathLst>
          </a:custGeom>
          <a:blipFill rotWithShape="1">
            <a:blip r:embed="rId4">
              <a:alphaModFix/>
            </a:blip>
            <a:stretch>
              <a:fillRect b="0" l="-17499" r="-17498" t="0"/>
            </a:stretch>
          </a:blipFill>
          <a:ln>
            <a:noFill/>
          </a:ln>
        </p:spPr>
      </p:sp>
      <p:sp>
        <p:nvSpPr>
          <p:cNvPr id="144" name="Google Shape;144;p3"/>
          <p:cNvSpPr/>
          <p:nvPr/>
        </p:nvSpPr>
        <p:spPr>
          <a:xfrm>
            <a:off x="2142191" y="4828880"/>
            <a:ext cx="9752965" cy="1032847"/>
          </a:xfrm>
          <a:custGeom>
            <a:rect b="b" l="l" r="r" t="t"/>
            <a:pathLst>
              <a:path extrusionOk="0" h="1032847" w="9752965">
                <a:moveTo>
                  <a:pt x="0" y="0"/>
                </a:moveTo>
                <a:lnTo>
                  <a:pt x="9752965" y="0"/>
                </a:lnTo>
                <a:lnTo>
                  <a:pt x="9752965" y="1032847"/>
                </a:lnTo>
                <a:lnTo>
                  <a:pt x="0" y="1032847"/>
                </a:lnTo>
                <a:lnTo>
                  <a:pt x="0" y="0"/>
                </a:lnTo>
                <a:close/>
              </a:path>
            </a:pathLst>
          </a:custGeom>
          <a:blipFill rotWithShape="1">
            <a:blip r:embed="rId5">
              <a:alphaModFix/>
            </a:blip>
            <a:stretch>
              <a:fillRect b="0" l="0" r="0" t="-86494"/>
            </a:stretch>
          </a:blipFill>
          <a:ln>
            <a:noFill/>
          </a:ln>
        </p:spPr>
      </p:sp>
      <p:grpSp>
        <p:nvGrpSpPr>
          <p:cNvPr id="145" name="Google Shape;145;p3"/>
          <p:cNvGrpSpPr/>
          <p:nvPr/>
        </p:nvGrpSpPr>
        <p:grpSpPr>
          <a:xfrm>
            <a:off x="2142191" y="3346585"/>
            <a:ext cx="9610044" cy="2171118"/>
            <a:chOff x="0" y="-19050"/>
            <a:chExt cx="3682024" cy="831850"/>
          </a:xfrm>
        </p:grpSpPr>
        <p:sp>
          <p:nvSpPr>
            <p:cNvPr id="146" name="Google Shape;146;p3"/>
            <p:cNvSpPr/>
            <p:nvPr/>
          </p:nvSpPr>
          <p:spPr>
            <a:xfrm>
              <a:off x="0" y="0"/>
              <a:ext cx="3682024" cy="746746"/>
            </a:xfrm>
            <a:custGeom>
              <a:rect b="b" l="l" r="r" t="t"/>
              <a:pathLst>
                <a:path extrusionOk="0" h="746746" w="3682024">
                  <a:moveTo>
                    <a:pt x="0" y="0"/>
                  </a:moveTo>
                  <a:lnTo>
                    <a:pt x="3682024" y="0"/>
                  </a:lnTo>
                  <a:lnTo>
                    <a:pt x="3682024" y="746746"/>
                  </a:lnTo>
                  <a:lnTo>
                    <a:pt x="0" y="746746"/>
                  </a:lnTo>
                  <a:close/>
                </a:path>
              </a:pathLst>
            </a:custGeom>
            <a:solidFill>
              <a:srgbClr val="EFEFEF"/>
            </a:solidFill>
            <a:ln>
              <a:noFill/>
            </a:ln>
          </p:spPr>
        </p:sp>
        <p:sp>
          <p:nvSpPr>
            <p:cNvPr id="147" name="Google Shape;147;p3"/>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8" name="Google Shape;148;p3"/>
          <p:cNvSpPr/>
          <p:nvPr/>
        </p:nvSpPr>
        <p:spPr>
          <a:xfrm>
            <a:off x="2474235" y="3673321"/>
            <a:ext cx="1156649" cy="1173721"/>
          </a:xfrm>
          <a:custGeom>
            <a:rect b="b" l="l" r="r" t="t"/>
            <a:pathLst>
              <a:path extrusionOk="0" h="1173721" w="1156649">
                <a:moveTo>
                  <a:pt x="0" y="0"/>
                </a:moveTo>
                <a:lnTo>
                  <a:pt x="1156649" y="0"/>
                </a:lnTo>
                <a:lnTo>
                  <a:pt x="1156649" y="1173721"/>
                </a:lnTo>
                <a:lnTo>
                  <a:pt x="0" y="1173721"/>
                </a:lnTo>
                <a:lnTo>
                  <a:pt x="0" y="0"/>
                </a:lnTo>
                <a:close/>
              </a:path>
            </a:pathLst>
          </a:custGeom>
          <a:blipFill rotWithShape="1">
            <a:blip r:embed="rId6">
              <a:alphaModFix/>
            </a:blip>
            <a:stretch>
              <a:fillRect b="0" l="0" r="0" t="0"/>
            </a:stretch>
          </a:blipFill>
          <a:ln>
            <a:noFill/>
          </a:ln>
        </p:spPr>
      </p:sp>
      <p:sp>
        <p:nvSpPr>
          <p:cNvPr id="149" name="Google Shape;149;p3"/>
          <p:cNvSpPr/>
          <p:nvPr/>
        </p:nvSpPr>
        <p:spPr>
          <a:xfrm>
            <a:off x="2142191" y="7210022"/>
            <a:ext cx="9752965" cy="1032847"/>
          </a:xfrm>
          <a:custGeom>
            <a:rect b="b" l="l" r="r" t="t"/>
            <a:pathLst>
              <a:path extrusionOk="0" h="1032847" w="9752965">
                <a:moveTo>
                  <a:pt x="0" y="0"/>
                </a:moveTo>
                <a:lnTo>
                  <a:pt x="9752965" y="0"/>
                </a:lnTo>
                <a:lnTo>
                  <a:pt x="9752965" y="1032847"/>
                </a:lnTo>
                <a:lnTo>
                  <a:pt x="0" y="1032847"/>
                </a:lnTo>
                <a:lnTo>
                  <a:pt x="0" y="0"/>
                </a:lnTo>
                <a:close/>
              </a:path>
            </a:pathLst>
          </a:custGeom>
          <a:blipFill rotWithShape="1">
            <a:blip r:embed="rId5">
              <a:alphaModFix/>
            </a:blip>
            <a:stretch>
              <a:fillRect b="0" l="0" r="0" t="-86494"/>
            </a:stretch>
          </a:blipFill>
          <a:ln>
            <a:noFill/>
          </a:ln>
        </p:spPr>
      </p:sp>
      <p:grpSp>
        <p:nvGrpSpPr>
          <p:cNvPr id="150" name="Google Shape;150;p3"/>
          <p:cNvGrpSpPr/>
          <p:nvPr/>
        </p:nvGrpSpPr>
        <p:grpSpPr>
          <a:xfrm>
            <a:off x="2142191" y="5727727"/>
            <a:ext cx="9610044" cy="2171118"/>
            <a:chOff x="0" y="-19050"/>
            <a:chExt cx="3682024" cy="831850"/>
          </a:xfrm>
        </p:grpSpPr>
        <p:sp>
          <p:nvSpPr>
            <p:cNvPr id="151" name="Google Shape;151;p3"/>
            <p:cNvSpPr/>
            <p:nvPr/>
          </p:nvSpPr>
          <p:spPr>
            <a:xfrm>
              <a:off x="0" y="0"/>
              <a:ext cx="3682024" cy="746746"/>
            </a:xfrm>
            <a:custGeom>
              <a:rect b="b" l="l" r="r" t="t"/>
              <a:pathLst>
                <a:path extrusionOk="0" h="746746" w="3682024">
                  <a:moveTo>
                    <a:pt x="0" y="0"/>
                  </a:moveTo>
                  <a:lnTo>
                    <a:pt x="3682024" y="0"/>
                  </a:lnTo>
                  <a:lnTo>
                    <a:pt x="3682024" y="746746"/>
                  </a:lnTo>
                  <a:lnTo>
                    <a:pt x="0" y="746746"/>
                  </a:lnTo>
                  <a:close/>
                </a:path>
              </a:pathLst>
            </a:custGeom>
            <a:solidFill>
              <a:srgbClr val="EFEFEF"/>
            </a:solidFill>
            <a:ln>
              <a:noFill/>
            </a:ln>
          </p:spPr>
        </p:sp>
        <p:sp>
          <p:nvSpPr>
            <p:cNvPr id="152" name="Google Shape;152;p3"/>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3" name="Google Shape;153;p3"/>
          <p:cNvSpPr/>
          <p:nvPr/>
        </p:nvSpPr>
        <p:spPr>
          <a:xfrm>
            <a:off x="2371799" y="6162574"/>
            <a:ext cx="1159455" cy="1178744"/>
          </a:xfrm>
          <a:custGeom>
            <a:rect b="b" l="l" r="r" t="t"/>
            <a:pathLst>
              <a:path extrusionOk="0" h="1178744" w="1159455">
                <a:moveTo>
                  <a:pt x="0" y="0"/>
                </a:moveTo>
                <a:lnTo>
                  <a:pt x="1159455" y="0"/>
                </a:lnTo>
                <a:lnTo>
                  <a:pt x="1159455" y="1178744"/>
                </a:lnTo>
                <a:lnTo>
                  <a:pt x="0" y="1178744"/>
                </a:lnTo>
                <a:lnTo>
                  <a:pt x="0" y="0"/>
                </a:lnTo>
                <a:close/>
              </a:path>
            </a:pathLst>
          </a:custGeom>
          <a:blipFill rotWithShape="1">
            <a:blip r:embed="rId7">
              <a:alphaModFix/>
            </a:blip>
            <a:stretch>
              <a:fillRect b="0" l="0" r="0" t="0"/>
            </a:stretch>
          </a:blipFill>
          <a:ln>
            <a:noFill/>
          </a:ln>
        </p:spPr>
      </p:sp>
      <p:sp>
        <p:nvSpPr>
          <p:cNvPr id="154" name="Google Shape;154;p3"/>
          <p:cNvSpPr txBox="1"/>
          <p:nvPr/>
        </p:nvSpPr>
        <p:spPr>
          <a:xfrm>
            <a:off x="3908899" y="6005886"/>
            <a:ext cx="7132181" cy="1902095"/>
          </a:xfrm>
          <a:prstGeom prst="rect">
            <a:avLst/>
          </a:prstGeom>
          <a:noFill/>
          <a:ln>
            <a:noFill/>
          </a:ln>
        </p:spPr>
        <p:txBody>
          <a:bodyPr anchorCtr="0" anchor="t" bIns="0" lIns="0" spcFirstLastPara="1" rIns="0" wrap="square" tIns="0">
            <a:spAutoFit/>
          </a:bodyPr>
          <a:lstStyle/>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Brindar una mejor experiencia a los alumnos y administradores de la Biblioteca faciltando el proceso de reserva de los espacios de estudio por parte de los estudiantes así como el préstamo de equipo decómputo.</a:t>
            </a:r>
            <a:endParaRPr/>
          </a:p>
        </p:txBody>
      </p:sp>
      <p:sp>
        <p:nvSpPr>
          <p:cNvPr id="155" name="Google Shape;155;p3"/>
          <p:cNvSpPr/>
          <p:nvPr/>
        </p:nvSpPr>
        <p:spPr>
          <a:xfrm>
            <a:off x="-2779578" y="7341318"/>
            <a:ext cx="7616557" cy="7815497"/>
          </a:xfrm>
          <a:custGeom>
            <a:rect b="b" l="l" r="r" t="t"/>
            <a:pathLst>
              <a:path extrusionOk="0" h="7815497" w="7616557">
                <a:moveTo>
                  <a:pt x="0" y="0"/>
                </a:moveTo>
                <a:lnTo>
                  <a:pt x="7616556" y="0"/>
                </a:lnTo>
                <a:lnTo>
                  <a:pt x="7616556" y="7815497"/>
                </a:lnTo>
                <a:lnTo>
                  <a:pt x="0" y="7815497"/>
                </a:lnTo>
                <a:lnTo>
                  <a:pt x="0" y="0"/>
                </a:lnTo>
                <a:close/>
              </a:path>
            </a:pathLst>
          </a:custGeom>
          <a:blipFill rotWithShape="1">
            <a:blip r:embed="rId8">
              <a:alphaModFix/>
            </a:blip>
            <a:stretch>
              <a:fillRect b="0" l="0" r="0" t="0"/>
            </a:stretch>
          </a:blipFill>
          <a:ln>
            <a:noFill/>
          </a:ln>
        </p:spPr>
      </p:sp>
      <p:sp>
        <p:nvSpPr>
          <p:cNvPr id="156" name="Google Shape;156;p3"/>
          <p:cNvSpPr txBox="1"/>
          <p:nvPr/>
        </p:nvSpPr>
        <p:spPr>
          <a:xfrm>
            <a:off x="2142191" y="888605"/>
            <a:ext cx="7416941" cy="1686342"/>
          </a:xfrm>
          <a:prstGeom prst="rect">
            <a:avLst/>
          </a:prstGeom>
          <a:noFill/>
          <a:ln>
            <a:noFill/>
          </a:ln>
        </p:spPr>
        <p:txBody>
          <a:bodyPr anchorCtr="0" anchor="t" bIns="0" lIns="0" spcFirstLastPara="1" rIns="0" wrap="square" tIns="0">
            <a:spAutoFit/>
          </a:bodyPr>
          <a:lstStyle/>
          <a:p>
            <a:pPr indent="0" lvl="0" marL="0" marR="0" rtl="0" algn="l">
              <a:lnSpc>
                <a:spcPct val="138002"/>
              </a:lnSpc>
              <a:spcBef>
                <a:spcPts val="0"/>
              </a:spcBef>
              <a:spcAft>
                <a:spcPts val="0"/>
              </a:spcAft>
              <a:buNone/>
            </a:pPr>
            <a:r>
              <a:rPr b="1" i="0" lang="en-US" sz="9981" u="none" cap="none" strike="noStrike">
                <a:solidFill>
                  <a:srgbClr val="231F20"/>
                </a:solidFill>
                <a:latin typeface="Oswald"/>
                <a:ea typeface="Oswald"/>
                <a:cs typeface="Oswald"/>
                <a:sym typeface="Oswald"/>
              </a:rPr>
              <a:t>PROPOSITO</a:t>
            </a:r>
            <a:endParaRPr/>
          </a:p>
        </p:txBody>
      </p:sp>
      <p:sp>
        <p:nvSpPr>
          <p:cNvPr id="157" name="Google Shape;157;p3"/>
          <p:cNvSpPr txBox="1"/>
          <p:nvPr/>
        </p:nvSpPr>
        <p:spPr>
          <a:xfrm>
            <a:off x="3908899" y="3420004"/>
            <a:ext cx="7132181" cy="1521095"/>
          </a:xfrm>
          <a:prstGeom prst="rect">
            <a:avLst/>
          </a:prstGeom>
          <a:noFill/>
          <a:ln>
            <a:noFill/>
          </a:ln>
        </p:spPr>
        <p:txBody>
          <a:bodyPr anchorCtr="0" anchor="t" bIns="0" lIns="0" spcFirstLastPara="1" rIns="0" wrap="square" tIns="0">
            <a:spAutoFit/>
          </a:bodyPr>
          <a:lstStyle/>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El propósito de este proyecto, es construir un software que ayude a gestionar las diferentes tareas realizadas por el personal de la bibloiteca.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66" name="Shape 466"/>
        <p:cNvGrpSpPr/>
        <p:nvPr/>
      </p:nvGrpSpPr>
      <p:grpSpPr>
        <a:xfrm>
          <a:off x="0" y="0"/>
          <a:ext cx="0" cy="0"/>
          <a:chOff x="0" y="0"/>
          <a:chExt cx="0" cy="0"/>
        </a:xfrm>
      </p:grpSpPr>
      <p:sp>
        <p:nvSpPr>
          <p:cNvPr id="467" name="Google Shape;467;p30"/>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68" name="Google Shape;468;p30"/>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469" name="Google Shape;469;p30"/>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VISTA:4)DEPENDENCIA</a:t>
            </a:r>
            <a:endParaRPr/>
          </a:p>
        </p:txBody>
      </p:sp>
      <p:sp>
        <p:nvSpPr>
          <p:cNvPr id="470" name="Google Shape;470;p30"/>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471" name="Google Shape;471;p30"/>
          <p:cNvSpPr txBox="1"/>
          <p:nvPr/>
        </p:nvSpPr>
        <p:spPr>
          <a:xfrm>
            <a:off x="0" y="1649587"/>
            <a:ext cx="18288000" cy="49390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El diagrama de paquetes se emplea para mostrar la organización y disposición de diversos elementos en forma de paquetes: para nosotros una de las principales preocupaciones de este tipo de diagrama fue la elección y detección correcta del Gestor de base de datos y donde iría, la interacción de cada paquete y cuantos paquetes necesitábamos de acuerdo a nuestro proyecto. </a:t>
            </a:r>
            <a:endParaRPr/>
          </a:p>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Otras preocupaciones sobre este diseño actual es , si este diseño pueda reutilizarse para aumentar o agregar algún elemento más a nuestro proyecto. </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472" name="Google Shape;472;p30"/>
          <p:cNvSpPr/>
          <p:nvPr/>
        </p:nvSpPr>
        <p:spPr>
          <a:xfrm>
            <a:off x="7701539" y="6588615"/>
            <a:ext cx="2884923" cy="3135785"/>
          </a:xfrm>
          <a:custGeom>
            <a:rect b="b" l="l" r="r" t="t"/>
            <a:pathLst>
              <a:path extrusionOk="0" h="3135785" w="2884923">
                <a:moveTo>
                  <a:pt x="0" y="0"/>
                </a:moveTo>
                <a:lnTo>
                  <a:pt x="2884922" y="0"/>
                </a:lnTo>
                <a:lnTo>
                  <a:pt x="2884922" y="3135786"/>
                </a:lnTo>
                <a:lnTo>
                  <a:pt x="0" y="313578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76" name="Shape 476"/>
        <p:cNvGrpSpPr/>
        <p:nvPr/>
      </p:nvGrpSpPr>
      <p:grpSpPr>
        <a:xfrm>
          <a:off x="0" y="0"/>
          <a:ext cx="0" cy="0"/>
          <a:chOff x="0" y="0"/>
          <a:chExt cx="0" cy="0"/>
        </a:xfrm>
      </p:grpSpPr>
      <p:sp>
        <p:nvSpPr>
          <p:cNvPr id="477" name="Google Shape;477;p31"/>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478" name="Google Shape;478;p31"/>
          <p:cNvSpPr txBox="1"/>
          <p:nvPr/>
        </p:nvSpPr>
        <p:spPr>
          <a:xfrm>
            <a:off x="2495855" y="885825"/>
            <a:ext cx="11143497"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VISTA:5)INFORMACION</a:t>
            </a:r>
            <a:endParaRPr/>
          </a:p>
        </p:txBody>
      </p:sp>
      <p:sp>
        <p:nvSpPr>
          <p:cNvPr id="479" name="Google Shape;479;p31"/>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480" name="Google Shape;480;p31"/>
          <p:cNvSpPr/>
          <p:nvPr/>
        </p:nvSpPr>
        <p:spPr>
          <a:xfrm>
            <a:off x="10223803" y="6977718"/>
            <a:ext cx="2486559" cy="2402637"/>
          </a:xfrm>
          <a:custGeom>
            <a:rect b="b" l="l" r="r" t="t"/>
            <a:pathLst>
              <a:path extrusionOk="0" h="2402637" w="2486559">
                <a:moveTo>
                  <a:pt x="0" y="0"/>
                </a:moveTo>
                <a:lnTo>
                  <a:pt x="2486558" y="0"/>
                </a:lnTo>
                <a:lnTo>
                  <a:pt x="2486558" y="2402637"/>
                </a:lnTo>
                <a:lnTo>
                  <a:pt x="0" y="2402637"/>
                </a:lnTo>
                <a:lnTo>
                  <a:pt x="0" y="0"/>
                </a:lnTo>
                <a:close/>
              </a:path>
            </a:pathLst>
          </a:custGeom>
          <a:blipFill rotWithShape="1">
            <a:blip r:embed="rId4">
              <a:alphaModFix/>
            </a:blip>
            <a:stretch>
              <a:fillRect b="0" l="0" r="0" t="0"/>
            </a:stretch>
          </a:blipFill>
          <a:ln>
            <a:noFill/>
          </a:ln>
        </p:spPr>
      </p:sp>
      <p:sp>
        <p:nvSpPr>
          <p:cNvPr id="481" name="Google Shape;481;p31"/>
          <p:cNvSpPr txBox="1"/>
          <p:nvPr/>
        </p:nvSpPr>
        <p:spPr>
          <a:xfrm>
            <a:off x="1190331" y="4924621"/>
            <a:ext cx="11545402" cy="2778716"/>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de la información es aplicable cuando se espera un volumen alto de datos persistentes y cambiantes con el tema del diseño.</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85" name="Shape 485"/>
        <p:cNvGrpSpPr/>
        <p:nvPr/>
      </p:nvGrpSpPr>
      <p:grpSpPr>
        <a:xfrm>
          <a:off x="0" y="0"/>
          <a:ext cx="0" cy="0"/>
          <a:chOff x="0" y="0"/>
          <a:chExt cx="0" cy="0"/>
        </a:xfrm>
      </p:grpSpPr>
      <p:sp>
        <p:nvSpPr>
          <p:cNvPr id="486" name="Google Shape;486;p32"/>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87" name="Google Shape;487;p32"/>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488" name="Google Shape;488;p32"/>
          <p:cNvSpPr/>
          <p:nvPr/>
        </p:nvSpPr>
        <p:spPr>
          <a:xfrm>
            <a:off x="3107677" y="1231349"/>
            <a:ext cx="12072645" cy="8582076"/>
          </a:xfrm>
          <a:custGeom>
            <a:rect b="b" l="l" r="r" t="t"/>
            <a:pathLst>
              <a:path extrusionOk="0" h="8582076" w="12072645">
                <a:moveTo>
                  <a:pt x="0" y="0"/>
                </a:moveTo>
                <a:lnTo>
                  <a:pt x="12072646" y="0"/>
                </a:lnTo>
                <a:lnTo>
                  <a:pt x="12072646" y="8582076"/>
                </a:lnTo>
                <a:lnTo>
                  <a:pt x="0" y="8582076"/>
                </a:lnTo>
                <a:lnTo>
                  <a:pt x="0" y="0"/>
                </a:lnTo>
                <a:close/>
              </a:path>
            </a:pathLst>
          </a:custGeom>
          <a:blipFill rotWithShape="1">
            <a:blip r:embed="rId5">
              <a:alphaModFix/>
            </a:blip>
            <a:stretch>
              <a:fillRect b="0" l="0" r="0" t="0"/>
            </a:stretch>
          </a:blipFill>
          <a:ln>
            <a:noFill/>
          </a:ln>
        </p:spPr>
      </p:sp>
      <p:sp>
        <p:nvSpPr>
          <p:cNvPr id="489" name="Google Shape;489;p32"/>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VISTA:5)INFORMACION</a:t>
            </a:r>
            <a:endParaRPr/>
          </a:p>
        </p:txBody>
      </p:sp>
      <p:sp>
        <p:nvSpPr>
          <p:cNvPr id="490" name="Google Shape;490;p32"/>
          <p:cNvSpPr txBox="1"/>
          <p:nvPr/>
        </p:nvSpPr>
        <p:spPr>
          <a:xfrm>
            <a:off x="6242462" y="631276"/>
            <a:ext cx="5260553"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Entidad-Relacion: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494" name="Shape 494"/>
        <p:cNvGrpSpPr/>
        <p:nvPr/>
      </p:nvGrpSpPr>
      <p:grpSpPr>
        <a:xfrm>
          <a:off x="0" y="0"/>
          <a:ext cx="0" cy="0"/>
          <a:chOff x="0" y="0"/>
          <a:chExt cx="0" cy="0"/>
        </a:xfrm>
      </p:grpSpPr>
      <p:sp>
        <p:nvSpPr>
          <p:cNvPr id="495" name="Google Shape;495;p33"/>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496" name="Google Shape;496;p33"/>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497" name="Google Shape;497;p33"/>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VISTA:5)INFORMACION</a:t>
            </a:r>
            <a:endParaRPr/>
          </a:p>
        </p:txBody>
      </p:sp>
      <p:sp>
        <p:nvSpPr>
          <p:cNvPr id="498" name="Google Shape;498;p33"/>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499" name="Google Shape;499;p33"/>
          <p:cNvSpPr txBox="1"/>
          <p:nvPr/>
        </p:nvSpPr>
        <p:spPr>
          <a:xfrm>
            <a:off x="0" y="1690371"/>
            <a:ext cx="18288000" cy="49390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Las preocupaciones del diseño del modelado de datos se centran en la estructura y la organización de la misma así como también la gestión de los datos que serán almacenados y manipulados por el sistema. </a:t>
            </a:r>
            <a:endParaRPr/>
          </a:p>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El modelado de datos se centra en identificar las entidades principales del sistema así como definir sus atributos y relaciones. Esto implica la realización de un análisis exhaustivo de los requisitos del sistema así como la determinación y representación de los mismos en términos de entidades y relaciones en la base de datos.</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500" name="Google Shape;500;p33"/>
          <p:cNvSpPr/>
          <p:nvPr/>
        </p:nvSpPr>
        <p:spPr>
          <a:xfrm>
            <a:off x="7701539" y="5713250"/>
            <a:ext cx="2884923" cy="3135785"/>
          </a:xfrm>
          <a:custGeom>
            <a:rect b="b" l="l" r="r" t="t"/>
            <a:pathLst>
              <a:path extrusionOk="0" h="3135785" w="2884923">
                <a:moveTo>
                  <a:pt x="0" y="0"/>
                </a:moveTo>
                <a:lnTo>
                  <a:pt x="2884922" y="0"/>
                </a:lnTo>
                <a:lnTo>
                  <a:pt x="2884922" y="3135786"/>
                </a:lnTo>
                <a:lnTo>
                  <a:pt x="0" y="313578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504" name="Shape 504"/>
        <p:cNvGrpSpPr/>
        <p:nvPr/>
      </p:nvGrpSpPr>
      <p:grpSpPr>
        <a:xfrm>
          <a:off x="0" y="0"/>
          <a:ext cx="0" cy="0"/>
          <a:chOff x="0" y="0"/>
          <a:chExt cx="0" cy="0"/>
        </a:xfrm>
      </p:grpSpPr>
      <p:sp>
        <p:nvSpPr>
          <p:cNvPr id="505" name="Google Shape;505;p34"/>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506" name="Google Shape;506;p34"/>
          <p:cNvSpPr txBox="1"/>
          <p:nvPr/>
        </p:nvSpPr>
        <p:spPr>
          <a:xfrm>
            <a:off x="2495855" y="885825"/>
            <a:ext cx="11143497"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VISTA:6)PATRONES</a:t>
            </a:r>
            <a:endParaRPr/>
          </a:p>
        </p:txBody>
      </p:sp>
      <p:sp>
        <p:nvSpPr>
          <p:cNvPr id="507" name="Google Shape;507;p34"/>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508" name="Google Shape;508;p34"/>
          <p:cNvSpPr/>
          <p:nvPr/>
        </p:nvSpPr>
        <p:spPr>
          <a:xfrm>
            <a:off x="12292041" y="1366880"/>
            <a:ext cx="2310507" cy="2243292"/>
          </a:xfrm>
          <a:custGeom>
            <a:rect b="b" l="l" r="r" t="t"/>
            <a:pathLst>
              <a:path extrusionOk="0" h="2243292" w="2310507">
                <a:moveTo>
                  <a:pt x="0" y="0"/>
                </a:moveTo>
                <a:lnTo>
                  <a:pt x="2310507" y="0"/>
                </a:lnTo>
                <a:lnTo>
                  <a:pt x="2310507" y="2243291"/>
                </a:lnTo>
                <a:lnTo>
                  <a:pt x="0" y="2243291"/>
                </a:lnTo>
                <a:lnTo>
                  <a:pt x="0" y="0"/>
                </a:lnTo>
                <a:close/>
              </a:path>
            </a:pathLst>
          </a:custGeom>
          <a:blipFill rotWithShape="1">
            <a:blip r:embed="rId4">
              <a:alphaModFix/>
            </a:blip>
            <a:stretch>
              <a:fillRect b="0" l="0" r="0" t="0"/>
            </a:stretch>
          </a:blipFill>
          <a:ln>
            <a:noFill/>
          </a:ln>
        </p:spPr>
      </p:sp>
      <p:sp>
        <p:nvSpPr>
          <p:cNvPr id="509" name="Google Shape;509;p34"/>
          <p:cNvSpPr txBox="1"/>
          <p:nvPr/>
        </p:nvSpPr>
        <p:spPr>
          <a:xfrm>
            <a:off x="1190331" y="4924621"/>
            <a:ext cx="11545402" cy="5006702"/>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Es un diagrama de estructura UML que brinda una vista general lógica de todo o parte de un sistema de software. Actúa como una mirada al interior de un clasificador estructurado determinado a fin de definir sus clases de configuración, interfaces, paquetes y las relaciones entre ellos a un micronivel.</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13" name="Shape 513"/>
        <p:cNvGrpSpPr/>
        <p:nvPr/>
      </p:nvGrpSpPr>
      <p:grpSpPr>
        <a:xfrm>
          <a:off x="0" y="0"/>
          <a:ext cx="0" cy="0"/>
          <a:chOff x="0" y="0"/>
          <a:chExt cx="0" cy="0"/>
        </a:xfrm>
      </p:grpSpPr>
      <p:sp>
        <p:nvSpPr>
          <p:cNvPr id="514" name="Google Shape;514;p35"/>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15" name="Google Shape;515;p35"/>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516" name="Google Shape;516;p35"/>
          <p:cNvSpPr/>
          <p:nvPr/>
        </p:nvSpPr>
        <p:spPr>
          <a:xfrm>
            <a:off x="1320384" y="1378602"/>
            <a:ext cx="15647233" cy="8506029"/>
          </a:xfrm>
          <a:custGeom>
            <a:rect b="b" l="l" r="r" t="t"/>
            <a:pathLst>
              <a:path extrusionOk="0" h="8506029" w="15647233">
                <a:moveTo>
                  <a:pt x="0" y="0"/>
                </a:moveTo>
                <a:lnTo>
                  <a:pt x="15647232" y="0"/>
                </a:lnTo>
                <a:lnTo>
                  <a:pt x="15647232" y="8506028"/>
                </a:lnTo>
                <a:lnTo>
                  <a:pt x="0" y="8506028"/>
                </a:lnTo>
                <a:lnTo>
                  <a:pt x="0" y="0"/>
                </a:lnTo>
                <a:close/>
              </a:path>
            </a:pathLst>
          </a:custGeom>
          <a:blipFill rotWithShape="1">
            <a:blip r:embed="rId5">
              <a:alphaModFix/>
            </a:blip>
            <a:stretch>
              <a:fillRect b="0" l="0" r="0" t="0"/>
            </a:stretch>
          </a:blipFill>
          <a:ln>
            <a:noFill/>
          </a:ln>
        </p:spPr>
      </p:sp>
      <p:sp>
        <p:nvSpPr>
          <p:cNvPr id="517" name="Google Shape;517;p35"/>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VISTA:6)PATRONES</a:t>
            </a:r>
            <a:endParaRPr/>
          </a:p>
        </p:txBody>
      </p:sp>
      <p:sp>
        <p:nvSpPr>
          <p:cNvPr id="518" name="Google Shape;518;p35"/>
          <p:cNvSpPr txBox="1"/>
          <p:nvPr/>
        </p:nvSpPr>
        <p:spPr>
          <a:xfrm>
            <a:off x="5430976" y="631276"/>
            <a:ext cx="688352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Estructura Compuesta:</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22" name="Shape 522"/>
        <p:cNvGrpSpPr/>
        <p:nvPr/>
      </p:nvGrpSpPr>
      <p:grpSpPr>
        <a:xfrm>
          <a:off x="0" y="0"/>
          <a:ext cx="0" cy="0"/>
          <a:chOff x="0" y="0"/>
          <a:chExt cx="0" cy="0"/>
        </a:xfrm>
      </p:grpSpPr>
      <p:sp>
        <p:nvSpPr>
          <p:cNvPr id="523" name="Google Shape;523;p36"/>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24" name="Google Shape;524;p36"/>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525" name="Google Shape;525;p36"/>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VISTA:6)PATRONES</a:t>
            </a:r>
            <a:endParaRPr/>
          </a:p>
        </p:txBody>
      </p:sp>
      <p:sp>
        <p:nvSpPr>
          <p:cNvPr id="526" name="Google Shape;526;p36"/>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527" name="Google Shape;527;p36"/>
          <p:cNvSpPr txBox="1"/>
          <p:nvPr/>
        </p:nvSpPr>
        <p:spPr>
          <a:xfrm>
            <a:off x="0" y="1690371"/>
            <a:ext cx="18288000" cy="59296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Un diagrama de estructura compuesta permite que los usuarios vean exactamente qué contiene un objeto a fin de especificar cómo encajan las distintas propiedades para producir un cierto comportamiento. Las distintas relaciones dentro de un sistema complejo de software pueden ser difíciles de comprender. Sin embargo, descomponer la funcionalidad de un sistema puede proporcionar datos valiosos sobre cómo están interconectadas las estructuras, cómo se comunica la información, y más: para nosotros una de las principales preocupaciones de este tipo de diagrama fue detectar el comportamiento de las diferentes clases.</a:t>
            </a:r>
            <a:endParaRPr/>
          </a:p>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Otras preocupaciones sobre este diseño actual es , si este diseño pueda reutilizarse, si se requiere aumentar o agregar algún elemento más a nuestro proyecto a si mismo que el diagrama de paquetes. </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531" name="Shape 531"/>
        <p:cNvGrpSpPr/>
        <p:nvPr/>
      </p:nvGrpSpPr>
      <p:grpSpPr>
        <a:xfrm>
          <a:off x="0" y="0"/>
          <a:ext cx="0" cy="0"/>
          <a:chOff x="0" y="0"/>
          <a:chExt cx="0" cy="0"/>
        </a:xfrm>
      </p:grpSpPr>
      <p:sp>
        <p:nvSpPr>
          <p:cNvPr id="532" name="Google Shape;532;p37"/>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533" name="Google Shape;533;p37"/>
          <p:cNvSpPr txBox="1"/>
          <p:nvPr/>
        </p:nvSpPr>
        <p:spPr>
          <a:xfrm>
            <a:off x="2495855" y="885825"/>
            <a:ext cx="11143497"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VISTA:8)ESTRUCTURA</a:t>
            </a:r>
            <a:endParaRPr/>
          </a:p>
        </p:txBody>
      </p:sp>
      <p:sp>
        <p:nvSpPr>
          <p:cNvPr id="534" name="Google Shape;534;p37"/>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535" name="Google Shape;535;p37"/>
          <p:cNvSpPr txBox="1"/>
          <p:nvPr/>
        </p:nvSpPr>
        <p:spPr>
          <a:xfrm>
            <a:off x="1190331" y="4924621"/>
            <a:ext cx="11545402" cy="3335712"/>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Estructura se utiliza para documentar los constituyentes internos y la organización del tema de diseño. en términos de elementos similares (recursivamente).</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39" name="Shape 539"/>
        <p:cNvGrpSpPr/>
        <p:nvPr/>
      </p:nvGrpSpPr>
      <p:grpSpPr>
        <a:xfrm>
          <a:off x="0" y="0"/>
          <a:ext cx="0" cy="0"/>
          <a:chOff x="0" y="0"/>
          <a:chExt cx="0" cy="0"/>
        </a:xfrm>
      </p:grpSpPr>
      <p:sp>
        <p:nvSpPr>
          <p:cNvPr id="540" name="Google Shape;540;p38"/>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41" name="Google Shape;541;p38"/>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542" name="Google Shape;542;p38"/>
          <p:cNvSpPr/>
          <p:nvPr/>
        </p:nvSpPr>
        <p:spPr>
          <a:xfrm>
            <a:off x="2837465" y="1145624"/>
            <a:ext cx="12823302" cy="8822990"/>
          </a:xfrm>
          <a:custGeom>
            <a:rect b="b" l="l" r="r" t="t"/>
            <a:pathLst>
              <a:path extrusionOk="0" h="8822990" w="12823302">
                <a:moveTo>
                  <a:pt x="0" y="0"/>
                </a:moveTo>
                <a:lnTo>
                  <a:pt x="12823302" y="0"/>
                </a:lnTo>
                <a:lnTo>
                  <a:pt x="12823302" y="8822990"/>
                </a:lnTo>
                <a:lnTo>
                  <a:pt x="0" y="8822990"/>
                </a:lnTo>
                <a:lnTo>
                  <a:pt x="0" y="0"/>
                </a:lnTo>
                <a:close/>
              </a:path>
            </a:pathLst>
          </a:custGeom>
          <a:blipFill rotWithShape="1">
            <a:blip r:embed="rId5">
              <a:alphaModFix/>
            </a:blip>
            <a:stretch>
              <a:fillRect b="0" l="0" r="0" t="0"/>
            </a:stretch>
          </a:blipFill>
          <a:ln>
            <a:noFill/>
          </a:ln>
        </p:spPr>
      </p:sp>
      <p:sp>
        <p:nvSpPr>
          <p:cNvPr id="543" name="Google Shape;543;p38"/>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VISTA:8)ESTRUCTURA</a:t>
            </a:r>
            <a:endParaRPr/>
          </a:p>
        </p:txBody>
      </p:sp>
      <p:sp>
        <p:nvSpPr>
          <p:cNvPr id="544" name="Google Shape;544;p38"/>
          <p:cNvSpPr txBox="1"/>
          <p:nvPr/>
        </p:nvSpPr>
        <p:spPr>
          <a:xfrm>
            <a:off x="6557605" y="631276"/>
            <a:ext cx="4630266"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Estructura: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48" name="Shape 548"/>
        <p:cNvGrpSpPr/>
        <p:nvPr/>
      </p:nvGrpSpPr>
      <p:grpSpPr>
        <a:xfrm>
          <a:off x="0" y="0"/>
          <a:ext cx="0" cy="0"/>
          <a:chOff x="0" y="0"/>
          <a:chExt cx="0" cy="0"/>
        </a:xfrm>
      </p:grpSpPr>
      <p:sp>
        <p:nvSpPr>
          <p:cNvPr id="549" name="Google Shape;549;p39"/>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50" name="Google Shape;550;p39"/>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551" name="Google Shape;551;p39"/>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VISTA:8)ESTRUCTURA</a:t>
            </a:r>
            <a:endParaRPr/>
          </a:p>
        </p:txBody>
      </p:sp>
      <p:sp>
        <p:nvSpPr>
          <p:cNvPr id="552" name="Google Shape;552;p39"/>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553" name="Google Shape;553;p39"/>
          <p:cNvSpPr txBox="1"/>
          <p:nvPr/>
        </p:nvSpPr>
        <p:spPr>
          <a:xfrm>
            <a:off x="0" y="1690371"/>
            <a:ext cx="18288000" cy="29578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Para este diagrama la principal preocupación de diseño fue que el equipo entendiera el funcionamiento del diagrama y creemos que el diagrama hecho explica loos diferentes módulos y a quienes invocan estos módulos para explicar su correcto funcionamiento.</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554" name="Google Shape;554;p39"/>
          <p:cNvSpPr/>
          <p:nvPr/>
        </p:nvSpPr>
        <p:spPr>
          <a:xfrm>
            <a:off x="7701539" y="3773462"/>
            <a:ext cx="2884923" cy="3135785"/>
          </a:xfrm>
          <a:custGeom>
            <a:rect b="b" l="l" r="r" t="t"/>
            <a:pathLst>
              <a:path extrusionOk="0" h="3135785" w="2884923">
                <a:moveTo>
                  <a:pt x="0" y="0"/>
                </a:moveTo>
                <a:lnTo>
                  <a:pt x="2884922" y="0"/>
                </a:lnTo>
                <a:lnTo>
                  <a:pt x="2884922" y="3135785"/>
                </a:lnTo>
                <a:lnTo>
                  <a:pt x="0" y="3135785"/>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4"/>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grpSp>
        <p:nvGrpSpPr>
          <p:cNvPr id="163" name="Google Shape;163;p4"/>
          <p:cNvGrpSpPr/>
          <p:nvPr/>
        </p:nvGrpSpPr>
        <p:grpSpPr>
          <a:xfrm>
            <a:off x="0" y="-72330"/>
            <a:ext cx="18287996" cy="3158430"/>
            <a:chOff x="0" y="-19050"/>
            <a:chExt cx="4816592" cy="831850"/>
          </a:xfrm>
        </p:grpSpPr>
        <p:sp>
          <p:nvSpPr>
            <p:cNvPr id="164" name="Google Shape;164;p4"/>
            <p:cNvSpPr/>
            <p:nvPr/>
          </p:nvSpPr>
          <p:spPr>
            <a:xfrm>
              <a:off x="0" y="0"/>
              <a:ext cx="4816592" cy="812800"/>
            </a:xfrm>
            <a:custGeom>
              <a:rect b="b" l="l" r="r" t="t"/>
              <a:pathLst>
                <a:path extrusionOk="0" h="812800" w="4816592">
                  <a:moveTo>
                    <a:pt x="0" y="0"/>
                  </a:moveTo>
                  <a:lnTo>
                    <a:pt x="4816592" y="0"/>
                  </a:lnTo>
                  <a:lnTo>
                    <a:pt x="4816592" y="812800"/>
                  </a:lnTo>
                  <a:lnTo>
                    <a:pt x="0" y="812800"/>
                  </a:lnTo>
                  <a:close/>
                </a:path>
              </a:pathLst>
            </a:custGeom>
            <a:solidFill>
              <a:srgbClr val="1A1A1A"/>
            </a:solidFill>
            <a:ln>
              <a:noFill/>
            </a:ln>
          </p:spPr>
        </p:sp>
        <p:sp>
          <p:nvSpPr>
            <p:cNvPr id="165" name="Google Shape;165;p4"/>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6" name="Google Shape;166;p4"/>
          <p:cNvSpPr/>
          <p:nvPr/>
        </p:nvSpPr>
        <p:spPr>
          <a:xfrm>
            <a:off x="13451022" y="-4729397"/>
            <a:ext cx="7616557" cy="7815497"/>
          </a:xfrm>
          <a:custGeom>
            <a:rect b="b" l="l" r="r" t="t"/>
            <a:pathLst>
              <a:path extrusionOk="0" h="7815497" w="7616557">
                <a:moveTo>
                  <a:pt x="0" y="0"/>
                </a:moveTo>
                <a:lnTo>
                  <a:pt x="7616556" y="0"/>
                </a:lnTo>
                <a:lnTo>
                  <a:pt x="7616556" y="7815497"/>
                </a:lnTo>
                <a:lnTo>
                  <a:pt x="0" y="7815497"/>
                </a:lnTo>
                <a:lnTo>
                  <a:pt x="0" y="0"/>
                </a:lnTo>
                <a:close/>
              </a:path>
            </a:pathLst>
          </a:custGeom>
          <a:blipFill rotWithShape="1">
            <a:blip r:embed="rId4">
              <a:alphaModFix/>
            </a:blip>
            <a:stretch>
              <a:fillRect b="0" l="0" r="0" t="0"/>
            </a:stretch>
          </a:blipFill>
          <a:ln>
            <a:noFill/>
          </a:ln>
        </p:spPr>
      </p:sp>
      <p:sp>
        <p:nvSpPr>
          <p:cNvPr id="167" name="Google Shape;167;p4"/>
          <p:cNvSpPr/>
          <p:nvPr/>
        </p:nvSpPr>
        <p:spPr>
          <a:xfrm>
            <a:off x="-2851369" y="-3442596"/>
            <a:ext cx="6709932" cy="6885191"/>
          </a:xfrm>
          <a:custGeom>
            <a:rect b="b" l="l" r="r" t="t"/>
            <a:pathLst>
              <a:path extrusionOk="0" h="6885191" w="6709932">
                <a:moveTo>
                  <a:pt x="0" y="0"/>
                </a:moveTo>
                <a:lnTo>
                  <a:pt x="6709932" y="0"/>
                </a:lnTo>
                <a:lnTo>
                  <a:pt x="6709932" y="6885192"/>
                </a:lnTo>
                <a:lnTo>
                  <a:pt x="0" y="6885192"/>
                </a:lnTo>
                <a:lnTo>
                  <a:pt x="0" y="0"/>
                </a:lnTo>
                <a:close/>
              </a:path>
            </a:pathLst>
          </a:custGeom>
          <a:blipFill rotWithShape="1">
            <a:blip r:embed="rId4">
              <a:alphaModFix/>
            </a:blip>
            <a:stretch>
              <a:fillRect b="0" l="0" r="0" t="0"/>
            </a:stretch>
          </a:blipFill>
          <a:ln>
            <a:noFill/>
          </a:ln>
        </p:spPr>
      </p:sp>
      <p:sp>
        <p:nvSpPr>
          <p:cNvPr id="168" name="Google Shape;168;p4"/>
          <p:cNvSpPr/>
          <p:nvPr/>
        </p:nvSpPr>
        <p:spPr>
          <a:xfrm>
            <a:off x="2163000" y="3875422"/>
            <a:ext cx="4473739" cy="2443073"/>
          </a:xfrm>
          <a:custGeom>
            <a:rect b="b" l="l" r="r" t="t"/>
            <a:pathLst>
              <a:path extrusionOk="0" h="2443073" w="4473739">
                <a:moveTo>
                  <a:pt x="0" y="0"/>
                </a:moveTo>
                <a:lnTo>
                  <a:pt x="4473739" y="0"/>
                </a:lnTo>
                <a:lnTo>
                  <a:pt x="4473739" y="2443073"/>
                </a:lnTo>
                <a:lnTo>
                  <a:pt x="0" y="2443073"/>
                </a:lnTo>
                <a:lnTo>
                  <a:pt x="0" y="0"/>
                </a:lnTo>
                <a:close/>
              </a:path>
            </a:pathLst>
          </a:custGeom>
          <a:blipFill rotWithShape="1">
            <a:blip r:embed="rId5">
              <a:alphaModFix/>
            </a:blip>
            <a:stretch>
              <a:fillRect b="-18471" l="0" r="0" t="-3526"/>
            </a:stretch>
          </a:blipFill>
          <a:ln>
            <a:noFill/>
          </a:ln>
        </p:spPr>
      </p:sp>
      <p:grpSp>
        <p:nvGrpSpPr>
          <p:cNvPr id="169" name="Google Shape;169;p4"/>
          <p:cNvGrpSpPr/>
          <p:nvPr/>
        </p:nvGrpSpPr>
        <p:grpSpPr>
          <a:xfrm>
            <a:off x="2163000" y="3225604"/>
            <a:ext cx="4473739" cy="3303095"/>
            <a:chOff x="0" y="-57150"/>
            <a:chExt cx="1178269" cy="869950"/>
          </a:xfrm>
        </p:grpSpPr>
        <p:sp>
          <p:nvSpPr>
            <p:cNvPr id="170" name="Google Shape;170;p4"/>
            <p:cNvSpPr/>
            <p:nvPr/>
          </p:nvSpPr>
          <p:spPr>
            <a:xfrm>
              <a:off x="0" y="0"/>
              <a:ext cx="1178269" cy="167703"/>
            </a:xfrm>
            <a:custGeom>
              <a:rect b="b" l="l" r="r" t="t"/>
              <a:pathLst>
                <a:path extrusionOk="0" h="167703" w="1178269">
                  <a:moveTo>
                    <a:pt x="0" y="0"/>
                  </a:moveTo>
                  <a:lnTo>
                    <a:pt x="1178269" y="0"/>
                  </a:lnTo>
                  <a:lnTo>
                    <a:pt x="1178269" y="167703"/>
                  </a:lnTo>
                  <a:lnTo>
                    <a:pt x="0" y="167703"/>
                  </a:lnTo>
                  <a:close/>
                </a:path>
              </a:pathLst>
            </a:custGeom>
            <a:solidFill>
              <a:srgbClr val="1A1A1A"/>
            </a:solidFill>
            <a:ln>
              <a:noFill/>
            </a:ln>
          </p:spPr>
        </p:sp>
        <p:sp>
          <p:nvSpPr>
            <p:cNvPr id="171" name="Google Shape;171;p4"/>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0" i="0" lang="en-US" sz="2981" u="none" cap="none" strike="noStrike">
                  <a:solidFill>
                    <a:srgbClr val="FFFFFF"/>
                  </a:solidFill>
                  <a:latin typeface="Sansita"/>
                  <a:ea typeface="Sansita"/>
                  <a:cs typeface="Sansita"/>
                  <a:sym typeface="Sansita"/>
                </a:rPr>
                <a:t>Administradores</a:t>
              </a:r>
              <a:endParaRPr/>
            </a:p>
          </p:txBody>
        </p:sp>
      </p:grpSp>
      <p:grpSp>
        <p:nvGrpSpPr>
          <p:cNvPr id="172" name="Google Shape;172;p4"/>
          <p:cNvGrpSpPr/>
          <p:nvPr/>
        </p:nvGrpSpPr>
        <p:grpSpPr>
          <a:xfrm>
            <a:off x="6893475" y="3411746"/>
            <a:ext cx="9034431" cy="4307512"/>
            <a:chOff x="0" y="-19050"/>
            <a:chExt cx="1744696" cy="831850"/>
          </a:xfrm>
        </p:grpSpPr>
        <p:sp>
          <p:nvSpPr>
            <p:cNvPr id="173" name="Google Shape;173;p4"/>
            <p:cNvSpPr/>
            <p:nvPr/>
          </p:nvSpPr>
          <p:spPr>
            <a:xfrm>
              <a:off x="0" y="0"/>
              <a:ext cx="1744696" cy="542290"/>
            </a:xfrm>
            <a:custGeom>
              <a:rect b="b" l="l" r="r" t="t"/>
              <a:pathLst>
                <a:path extrusionOk="0" h="542290" w="1744696">
                  <a:moveTo>
                    <a:pt x="0" y="0"/>
                  </a:moveTo>
                  <a:lnTo>
                    <a:pt x="1744696" y="0"/>
                  </a:lnTo>
                  <a:lnTo>
                    <a:pt x="1744696" y="542290"/>
                  </a:lnTo>
                  <a:lnTo>
                    <a:pt x="0" y="542290"/>
                  </a:lnTo>
                  <a:close/>
                </a:path>
              </a:pathLst>
            </a:custGeom>
            <a:solidFill>
              <a:srgbClr val="000000">
                <a:alpha val="0"/>
              </a:srgbClr>
            </a:solidFill>
            <a:ln cap="flat" cmpd="sng" w="38100">
              <a:solidFill>
                <a:srgbClr val="000000"/>
              </a:solidFill>
              <a:prstDash val="solid"/>
              <a:round/>
              <a:headEnd len="sm" w="sm" type="none"/>
              <a:tailEnd len="sm" w="sm" type="none"/>
            </a:ln>
          </p:spPr>
        </p:sp>
        <p:sp>
          <p:nvSpPr>
            <p:cNvPr id="174" name="Google Shape;174;p4"/>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75" name="Google Shape;175;p4"/>
          <p:cNvGrpSpPr/>
          <p:nvPr/>
        </p:nvGrpSpPr>
        <p:grpSpPr>
          <a:xfrm>
            <a:off x="11410691" y="6287274"/>
            <a:ext cx="4473739" cy="3303095"/>
            <a:chOff x="0" y="-57150"/>
            <a:chExt cx="1178269" cy="869950"/>
          </a:xfrm>
        </p:grpSpPr>
        <p:sp>
          <p:nvSpPr>
            <p:cNvPr id="176" name="Google Shape;176;p4"/>
            <p:cNvSpPr/>
            <p:nvPr/>
          </p:nvSpPr>
          <p:spPr>
            <a:xfrm>
              <a:off x="0" y="0"/>
              <a:ext cx="1178269" cy="167703"/>
            </a:xfrm>
            <a:custGeom>
              <a:rect b="b" l="l" r="r" t="t"/>
              <a:pathLst>
                <a:path extrusionOk="0" h="167703" w="1178269">
                  <a:moveTo>
                    <a:pt x="0" y="0"/>
                  </a:moveTo>
                  <a:lnTo>
                    <a:pt x="1178269" y="0"/>
                  </a:lnTo>
                  <a:lnTo>
                    <a:pt x="1178269" y="167703"/>
                  </a:lnTo>
                  <a:lnTo>
                    <a:pt x="0" y="167703"/>
                  </a:lnTo>
                  <a:close/>
                </a:path>
              </a:pathLst>
            </a:custGeom>
            <a:solidFill>
              <a:srgbClr val="1A1A1A"/>
            </a:solidFill>
            <a:ln>
              <a:noFill/>
            </a:ln>
          </p:spPr>
        </p:sp>
        <p:sp>
          <p:nvSpPr>
            <p:cNvPr id="177" name="Google Shape;177;p4"/>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0" i="0" lang="en-US" sz="2981" u="none" cap="none" strike="noStrike">
                  <a:solidFill>
                    <a:srgbClr val="FFFFFF"/>
                  </a:solidFill>
                  <a:latin typeface="Sansita"/>
                  <a:ea typeface="Sansita"/>
                  <a:cs typeface="Sansita"/>
                  <a:sym typeface="Sansita"/>
                </a:rPr>
                <a:t>Usuarios</a:t>
              </a:r>
              <a:endParaRPr/>
            </a:p>
          </p:txBody>
        </p:sp>
      </p:grpSp>
      <p:grpSp>
        <p:nvGrpSpPr>
          <p:cNvPr id="178" name="Google Shape;178;p4"/>
          <p:cNvGrpSpPr/>
          <p:nvPr/>
        </p:nvGrpSpPr>
        <p:grpSpPr>
          <a:xfrm>
            <a:off x="2179166" y="6473417"/>
            <a:ext cx="9034431" cy="4307512"/>
            <a:chOff x="0" y="-19050"/>
            <a:chExt cx="1744696" cy="831850"/>
          </a:xfrm>
        </p:grpSpPr>
        <p:sp>
          <p:nvSpPr>
            <p:cNvPr id="179" name="Google Shape;179;p4"/>
            <p:cNvSpPr/>
            <p:nvPr/>
          </p:nvSpPr>
          <p:spPr>
            <a:xfrm>
              <a:off x="0" y="0"/>
              <a:ext cx="1744696" cy="542290"/>
            </a:xfrm>
            <a:custGeom>
              <a:rect b="b" l="l" r="r" t="t"/>
              <a:pathLst>
                <a:path extrusionOk="0" h="542290" w="1744696">
                  <a:moveTo>
                    <a:pt x="0" y="0"/>
                  </a:moveTo>
                  <a:lnTo>
                    <a:pt x="1744696" y="0"/>
                  </a:lnTo>
                  <a:lnTo>
                    <a:pt x="1744696" y="542290"/>
                  </a:lnTo>
                  <a:lnTo>
                    <a:pt x="0" y="542290"/>
                  </a:lnTo>
                  <a:close/>
                </a:path>
              </a:pathLst>
            </a:custGeom>
            <a:solidFill>
              <a:srgbClr val="000000">
                <a:alpha val="0"/>
              </a:srgbClr>
            </a:solidFill>
            <a:ln cap="flat" cmpd="sng" w="38100">
              <a:solidFill>
                <a:srgbClr val="000000"/>
              </a:solidFill>
              <a:prstDash val="solid"/>
              <a:round/>
              <a:headEnd len="sm" w="sm" type="none"/>
              <a:tailEnd len="sm" w="sm" type="none"/>
            </a:ln>
          </p:spPr>
        </p:sp>
        <p:sp>
          <p:nvSpPr>
            <p:cNvPr id="180" name="Google Shape;180;p4"/>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1" name="Google Shape;181;p4"/>
          <p:cNvSpPr/>
          <p:nvPr/>
        </p:nvSpPr>
        <p:spPr>
          <a:xfrm>
            <a:off x="11410691" y="7141014"/>
            <a:ext cx="4473739" cy="2518092"/>
          </a:xfrm>
          <a:custGeom>
            <a:rect b="b" l="l" r="r" t="t"/>
            <a:pathLst>
              <a:path extrusionOk="0" h="2518092" w="4473739">
                <a:moveTo>
                  <a:pt x="0" y="0"/>
                </a:moveTo>
                <a:lnTo>
                  <a:pt x="4473739" y="0"/>
                </a:lnTo>
                <a:lnTo>
                  <a:pt x="4473739" y="2518093"/>
                </a:lnTo>
                <a:lnTo>
                  <a:pt x="0" y="2518093"/>
                </a:lnTo>
                <a:lnTo>
                  <a:pt x="0" y="0"/>
                </a:lnTo>
                <a:close/>
              </a:path>
            </a:pathLst>
          </a:custGeom>
          <a:blipFill rotWithShape="1">
            <a:blip r:embed="rId6">
              <a:alphaModFix/>
            </a:blip>
            <a:stretch>
              <a:fillRect b="-9114" l="0" r="0" t="0"/>
            </a:stretch>
          </a:blipFill>
          <a:ln>
            <a:noFill/>
          </a:ln>
        </p:spPr>
      </p:sp>
      <p:sp>
        <p:nvSpPr>
          <p:cNvPr id="182" name="Google Shape;182;p4"/>
          <p:cNvSpPr txBox="1"/>
          <p:nvPr/>
        </p:nvSpPr>
        <p:spPr>
          <a:xfrm>
            <a:off x="3273654" y="140024"/>
            <a:ext cx="10906040" cy="2750122"/>
          </a:xfrm>
          <a:prstGeom prst="rect">
            <a:avLst/>
          </a:prstGeom>
          <a:noFill/>
          <a:ln>
            <a:noFill/>
          </a:ln>
        </p:spPr>
        <p:txBody>
          <a:bodyPr anchorCtr="0" anchor="t" bIns="0" lIns="0" spcFirstLastPara="1" rIns="0" wrap="square" tIns="0">
            <a:spAutoFit/>
          </a:bodyPr>
          <a:lstStyle/>
          <a:p>
            <a:pPr indent="0" lvl="0" marL="0" marR="0" rtl="0" algn="ctr">
              <a:lnSpc>
                <a:spcPct val="138007"/>
              </a:lnSpc>
              <a:spcBef>
                <a:spcPts val="0"/>
              </a:spcBef>
              <a:spcAft>
                <a:spcPts val="0"/>
              </a:spcAft>
              <a:buNone/>
            </a:pPr>
            <a:r>
              <a:rPr b="1" i="0" lang="en-US" sz="8030" u="none" cap="none" strike="noStrike">
                <a:solidFill>
                  <a:srgbClr val="FFFFFF"/>
                </a:solidFill>
                <a:latin typeface="Oswald"/>
                <a:ea typeface="Oswald"/>
                <a:cs typeface="Oswald"/>
                <a:sym typeface="Oswald"/>
              </a:rPr>
              <a:t>PRINCIPALES INTERESADOS</a:t>
            </a:r>
            <a:endParaRPr/>
          </a:p>
        </p:txBody>
      </p:sp>
      <p:sp>
        <p:nvSpPr>
          <p:cNvPr id="183" name="Google Shape;183;p4"/>
          <p:cNvSpPr txBox="1"/>
          <p:nvPr/>
        </p:nvSpPr>
        <p:spPr>
          <a:xfrm>
            <a:off x="6893475" y="3722869"/>
            <a:ext cx="8900334" cy="1700372"/>
          </a:xfrm>
          <a:prstGeom prst="rect">
            <a:avLst/>
          </a:prstGeom>
          <a:noFill/>
          <a:ln>
            <a:noFill/>
          </a:ln>
        </p:spPr>
        <p:txBody>
          <a:bodyPr anchorCtr="0" anchor="t" bIns="0" lIns="0" spcFirstLastPara="1" rIns="0" wrap="square" tIns="0">
            <a:spAutoFit/>
          </a:bodyPr>
          <a:lstStyle/>
          <a:p>
            <a:pPr indent="-213883" lvl="1" marL="427767" marR="0" rtl="0" algn="l">
              <a:lnSpc>
                <a:spcPct val="138011"/>
              </a:lnSpc>
              <a:spcBef>
                <a:spcPts val="0"/>
              </a:spcBef>
              <a:spcAft>
                <a:spcPts val="0"/>
              </a:spcAft>
              <a:buClr>
                <a:srgbClr val="231F20"/>
              </a:buClr>
              <a:buSzPts val="1981"/>
              <a:buFont typeface="Arial"/>
              <a:buChar char="•"/>
            </a:pPr>
            <a:r>
              <a:rPr b="0" i="0" lang="en-US" sz="1981" u="none" cap="none" strike="noStrike">
                <a:solidFill>
                  <a:srgbClr val="231F20"/>
                </a:solidFill>
                <a:latin typeface="DM Sans"/>
                <a:ea typeface="DM Sans"/>
                <a:cs typeface="DM Sans"/>
                <a:sym typeface="DM Sans"/>
              </a:rPr>
              <a:t>Los administradores podrán  llevar un control sobre los registros que hacen los alumnos al momento de ingresar a la biblioteca, pedir préstamo de equipo de computo , reservación de espacios de estudio.</a:t>
            </a:r>
            <a:endParaRPr/>
          </a:p>
          <a:p>
            <a:pPr indent="0" lvl="0" marL="0" marR="0" rtl="0" algn="l">
              <a:lnSpc>
                <a:spcPct val="138011"/>
              </a:lnSpc>
              <a:spcBef>
                <a:spcPts val="0"/>
              </a:spcBef>
              <a:spcAft>
                <a:spcPts val="0"/>
              </a:spcAft>
              <a:buNone/>
            </a:pPr>
            <a:r>
              <a:t/>
            </a:r>
            <a:endParaRPr b="0" i="0" sz="1981" u="none" cap="none" strike="noStrike">
              <a:solidFill>
                <a:srgbClr val="231F20"/>
              </a:solidFill>
              <a:latin typeface="DM Sans"/>
              <a:ea typeface="DM Sans"/>
              <a:cs typeface="DM Sans"/>
              <a:sym typeface="DM Sans"/>
            </a:endParaRPr>
          </a:p>
        </p:txBody>
      </p:sp>
      <p:sp>
        <p:nvSpPr>
          <p:cNvPr id="184" name="Google Shape;184;p4"/>
          <p:cNvSpPr txBox="1"/>
          <p:nvPr/>
        </p:nvSpPr>
        <p:spPr>
          <a:xfrm>
            <a:off x="2510357" y="6828977"/>
            <a:ext cx="8512431" cy="2041885"/>
          </a:xfrm>
          <a:prstGeom prst="rect">
            <a:avLst/>
          </a:prstGeom>
          <a:noFill/>
          <a:ln>
            <a:noFill/>
          </a:ln>
        </p:spPr>
        <p:txBody>
          <a:bodyPr anchorCtr="0" anchor="t" bIns="0" lIns="0" spcFirstLastPara="1" rIns="0" wrap="square" tIns="0">
            <a:spAutoFit/>
          </a:bodyPr>
          <a:lstStyle/>
          <a:p>
            <a:pPr indent="-213883" lvl="1" marL="427767" marR="0" rtl="0" algn="l">
              <a:lnSpc>
                <a:spcPct val="138011"/>
              </a:lnSpc>
              <a:spcBef>
                <a:spcPts val="0"/>
              </a:spcBef>
              <a:spcAft>
                <a:spcPts val="0"/>
              </a:spcAft>
              <a:buClr>
                <a:srgbClr val="231F20"/>
              </a:buClr>
              <a:buSzPts val="1981"/>
              <a:buFont typeface="Arial"/>
              <a:buChar char="•"/>
            </a:pPr>
            <a:r>
              <a:rPr b="0" i="0" lang="en-US" sz="1981" u="none" cap="none" strike="noStrike">
                <a:solidFill>
                  <a:srgbClr val="231F20"/>
                </a:solidFill>
                <a:latin typeface="DM Sans"/>
                <a:ea typeface="DM Sans"/>
                <a:cs typeface="DM Sans"/>
                <a:sym typeface="DM Sans"/>
              </a:rPr>
              <a:t>Los usuarios(Alumnos/Docentes) tendrán la opción de facilitar el acceso a las instalaciones y poder reservar tanto equipo de cómputo como cubículos de estudio desde cualquier aparato electrónico, con la opción de saber cuando los espacios o equipos de cómputo no estén disponibles para su uso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558" name="Shape 558"/>
        <p:cNvGrpSpPr/>
        <p:nvPr/>
      </p:nvGrpSpPr>
      <p:grpSpPr>
        <a:xfrm>
          <a:off x="0" y="0"/>
          <a:ext cx="0" cy="0"/>
          <a:chOff x="0" y="0"/>
          <a:chExt cx="0" cy="0"/>
        </a:xfrm>
      </p:grpSpPr>
      <p:sp>
        <p:nvSpPr>
          <p:cNvPr id="559" name="Google Shape;559;p40"/>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560" name="Google Shape;560;p40"/>
          <p:cNvSpPr txBox="1"/>
          <p:nvPr/>
        </p:nvSpPr>
        <p:spPr>
          <a:xfrm>
            <a:off x="2495855" y="885825"/>
            <a:ext cx="11143497" cy="2724346"/>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7908" u="none" cap="none" strike="noStrike">
                <a:solidFill>
                  <a:srgbClr val="FFFFFF"/>
                </a:solidFill>
                <a:latin typeface="Oswald"/>
                <a:ea typeface="Oswald"/>
                <a:cs typeface="Oswald"/>
                <a:sym typeface="Oswald"/>
              </a:rPr>
              <a:t>PUNTO DE VISTA:9)INTERACCION</a:t>
            </a:r>
            <a:endParaRPr/>
          </a:p>
        </p:txBody>
      </p:sp>
      <p:sp>
        <p:nvSpPr>
          <p:cNvPr id="561" name="Google Shape;561;p40"/>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562" name="Google Shape;562;p40"/>
          <p:cNvSpPr/>
          <p:nvPr/>
        </p:nvSpPr>
        <p:spPr>
          <a:xfrm>
            <a:off x="10464989" y="6625815"/>
            <a:ext cx="2982306" cy="3313673"/>
          </a:xfrm>
          <a:custGeom>
            <a:rect b="b" l="l" r="r" t="t"/>
            <a:pathLst>
              <a:path extrusionOk="0" h="3313673" w="2982306">
                <a:moveTo>
                  <a:pt x="0" y="0"/>
                </a:moveTo>
                <a:lnTo>
                  <a:pt x="2982305" y="0"/>
                </a:lnTo>
                <a:lnTo>
                  <a:pt x="2982305" y="3313673"/>
                </a:lnTo>
                <a:lnTo>
                  <a:pt x="0" y="3313673"/>
                </a:lnTo>
                <a:lnTo>
                  <a:pt x="0" y="0"/>
                </a:lnTo>
                <a:close/>
              </a:path>
            </a:pathLst>
          </a:custGeom>
          <a:blipFill rotWithShape="1">
            <a:blip r:embed="rId4">
              <a:alphaModFix/>
            </a:blip>
            <a:stretch>
              <a:fillRect b="0" l="0" r="0" t="0"/>
            </a:stretch>
          </a:blipFill>
          <a:ln>
            <a:noFill/>
          </a:ln>
        </p:spPr>
      </p:sp>
      <p:sp>
        <p:nvSpPr>
          <p:cNvPr id="563" name="Google Shape;563;p40"/>
          <p:cNvSpPr txBox="1"/>
          <p:nvPr/>
        </p:nvSpPr>
        <p:spPr>
          <a:xfrm>
            <a:off x="1190331" y="4924621"/>
            <a:ext cx="11545402" cy="3335712"/>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El punto de vista de Interacción define estrategias para la interacción entre entidades, con respecto a por qué, dónde, cómo y en qué nivel ocurren las acciones.</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67" name="Shape 567"/>
        <p:cNvGrpSpPr/>
        <p:nvPr/>
      </p:nvGrpSpPr>
      <p:grpSpPr>
        <a:xfrm>
          <a:off x="0" y="0"/>
          <a:ext cx="0" cy="0"/>
          <a:chOff x="0" y="0"/>
          <a:chExt cx="0" cy="0"/>
        </a:xfrm>
      </p:grpSpPr>
      <p:sp>
        <p:nvSpPr>
          <p:cNvPr id="568" name="Google Shape;568;p41"/>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69" name="Google Shape;569;p41"/>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570" name="Google Shape;570;p41"/>
          <p:cNvSpPr/>
          <p:nvPr/>
        </p:nvSpPr>
        <p:spPr>
          <a:xfrm>
            <a:off x="3611400" y="1145624"/>
            <a:ext cx="11322132" cy="9020786"/>
          </a:xfrm>
          <a:custGeom>
            <a:rect b="b" l="l" r="r" t="t"/>
            <a:pathLst>
              <a:path extrusionOk="0" h="9020786" w="11322132">
                <a:moveTo>
                  <a:pt x="0" y="0"/>
                </a:moveTo>
                <a:lnTo>
                  <a:pt x="11322132" y="0"/>
                </a:lnTo>
                <a:lnTo>
                  <a:pt x="11322132" y="9020786"/>
                </a:lnTo>
                <a:lnTo>
                  <a:pt x="0" y="9020786"/>
                </a:lnTo>
                <a:lnTo>
                  <a:pt x="0" y="0"/>
                </a:lnTo>
                <a:close/>
              </a:path>
            </a:pathLst>
          </a:custGeom>
          <a:blipFill rotWithShape="1">
            <a:blip r:embed="rId5">
              <a:alphaModFix/>
            </a:blip>
            <a:stretch>
              <a:fillRect b="0" l="0" r="0" t="0"/>
            </a:stretch>
          </a:blipFill>
          <a:ln>
            <a:noFill/>
          </a:ln>
        </p:spPr>
      </p:sp>
      <p:sp>
        <p:nvSpPr>
          <p:cNvPr id="571" name="Google Shape;571;p41"/>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VISTA:9)INTERACCION</a:t>
            </a:r>
            <a:endParaRPr/>
          </a:p>
        </p:txBody>
      </p:sp>
      <p:sp>
        <p:nvSpPr>
          <p:cNvPr id="572" name="Google Shape;572;p41"/>
          <p:cNvSpPr txBox="1"/>
          <p:nvPr/>
        </p:nvSpPr>
        <p:spPr>
          <a:xfrm>
            <a:off x="4076194" y="631276"/>
            <a:ext cx="9593089"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Secuencia(Reservación de Cubiculos):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76" name="Shape 576"/>
        <p:cNvGrpSpPr/>
        <p:nvPr/>
      </p:nvGrpSpPr>
      <p:grpSpPr>
        <a:xfrm>
          <a:off x="0" y="0"/>
          <a:ext cx="0" cy="0"/>
          <a:chOff x="0" y="0"/>
          <a:chExt cx="0" cy="0"/>
        </a:xfrm>
      </p:grpSpPr>
      <p:sp>
        <p:nvSpPr>
          <p:cNvPr id="577" name="Google Shape;577;p42"/>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78" name="Google Shape;578;p42"/>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579" name="Google Shape;579;p42"/>
          <p:cNvSpPr/>
          <p:nvPr/>
        </p:nvSpPr>
        <p:spPr>
          <a:xfrm>
            <a:off x="3522408" y="1145624"/>
            <a:ext cx="11243183" cy="9055651"/>
          </a:xfrm>
          <a:custGeom>
            <a:rect b="b" l="l" r="r" t="t"/>
            <a:pathLst>
              <a:path extrusionOk="0" h="9055651" w="11243183">
                <a:moveTo>
                  <a:pt x="0" y="0"/>
                </a:moveTo>
                <a:lnTo>
                  <a:pt x="11243184" y="0"/>
                </a:lnTo>
                <a:lnTo>
                  <a:pt x="11243184" y="9055651"/>
                </a:lnTo>
                <a:lnTo>
                  <a:pt x="0" y="9055651"/>
                </a:lnTo>
                <a:lnTo>
                  <a:pt x="0" y="0"/>
                </a:lnTo>
                <a:close/>
              </a:path>
            </a:pathLst>
          </a:custGeom>
          <a:blipFill rotWithShape="1">
            <a:blip r:embed="rId5">
              <a:alphaModFix/>
            </a:blip>
            <a:stretch>
              <a:fillRect b="0" l="0" r="0" t="0"/>
            </a:stretch>
          </a:blipFill>
          <a:ln>
            <a:noFill/>
          </a:ln>
        </p:spPr>
      </p:sp>
      <p:sp>
        <p:nvSpPr>
          <p:cNvPr id="580" name="Google Shape;580;p42"/>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VISTA:9)INTERACCION</a:t>
            </a:r>
            <a:endParaRPr/>
          </a:p>
        </p:txBody>
      </p:sp>
      <p:sp>
        <p:nvSpPr>
          <p:cNvPr id="581" name="Google Shape;581;p42"/>
          <p:cNvSpPr txBox="1"/>
          <p:nvPr/>
        </p:nvSpPr>
        <p:spPr>
          <a:xfrm>
            <a:off x="3141442" y="631276"/>
            <a:ext cx="11462593"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Secuencia(Reservación de Equipo de Computo):</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585" name="Shape 585"/>
        <p:cNvGrpSpPr/>
        <p:nvPr/>
      </p:nvGrpSpPr>
      <p:grpSpPr>
        <a:xfrm>
          <a:off x="0" y="0"/>
          <a:ext cx="0" cy="0"/>
          <a:chOff x="0" y="0"/>
          <a:chExt cx="0" cy="0"/>
        </a:xfrm>
      </p:grpSpPr>
      <p:sp>
        <p:nvSpPr>
          <p:cNvPr id="586" name="Google Shape;586;p43"/>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587" name="Google Shape;587;p43"/>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588" name="Google Shape;588;p43"/>
          <p:cNvSpPr txBox="1"/>
          <p:nvPr/>
        </p:nvSpPr>
        <p:spPr>
          <a:xfrm>
            <a:off x="4225285" y="-66675"/>
            <a:ext cx="9837431"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VISTA:9)INTERACCION</a:t>
            </a:r>
            <a:endParaRPr/>
          </a:p>
        </p:txBody>
      </p:sp>
      <p:sp>
        <p:nvSpPr>
          <p:cNvPr id="589" name="Google Shape;589;p43"/>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590" name="Google Shape;590;p43"/>
          <p:cNvSpPr txBox="1"/>
          <p:nvPr/>
        </p:nvSpPr>
        <p:spPr>
          <a:xfrm>
            <a:off x="0" y="1690371"/>
            <a:ext cx="18288000" cy="29578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Para estos puntos de vista en los diagramas realmente no hubo muchas preocupaciones debido a que el diagrama y su forma de aplicación esta muy bien diseñado y es entendible para el equipo de desarrollo </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591" name="Google Shape;591;p43"/>
          <p:cNvSpPr/>
          <p:nvPr/>
        </p:nvSpPr>
        <p:spPr>
          <a:xfrm>
            <a:off x="7701539" y="3888697"/>
            <a:ext cx="2884923" cy="3135785"/>
          </a:xfrm>
          <a:custGeom>
            <a:rect b="b" l="l" r="r" t="t"/>
            <a:pathLst>
              <a:path extrusionOk="0" h="3135785" w="2884923">
                <a:moveTo>
                  <a:pt x="0" y="0"/>
                </a:moveTo>
                <a:lnTo>
                  <a:pt x="2884922" y="0"/>
                </a:lnTo>
                <a:lnTo>
                  <a:pt x="2884922" y="3135785"/>
                </a:lnTo>
                <a:lnTo>
                  <a:pt x="0" y="3135785"/>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595" name="Shape 595"/>
        <p:cNvGrpSpPr/>
        <p:nvPr/>
      </p:nvGrpSpPr>
      <p:grpSpPr>
        <a:xfrm>
          <a:off x="0" y="0"/>
          <a:ext cx="0" cy="0"/>
          <a:chOff x="0" y="0"/>
          <a:chExt cx="0" cy="0"/>
        </a:xfrm>
      </p:grpSpPr>
      <p:sp>
        <p:nvSpPr>
          <p:cNvPr id="596" name="Google Shape;596;p44"/>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597" name="Google Shape;597;p44"/>
          <p:cNvSpPr txBox="1"/>
          <p:nvPr/>
        </p:nvSpPr>
        <p:spPr>
          <a:xfrm>
            <a:off x="2495855" y="914400"/>
            <a:ext cx="12026966" cy="2232473"/>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6508" u="none" cap="none" strike="noStrike">
                <a:solidFill>
                  <a:srgbClr val="FFFFFF"/>
                </a:solidFill>
                <a:latin typeface="Oswald"/>
                <a:ea typeface="Oswald"/>
                <a:cs typeface="Oswald"/>
                <a:sym typeface="Oswald"/>
              </a:rPr>
              <a:t>PUNTO DE VISTA:10)ESTADOS DINAMICOS</a:t>
            </a:r>
            <a:endParaRPr/>
          </a:p>
        </p:txBody>
      </p:sp>
      <p:sp>
        <p:nvSpPr>
          <p:cNvPr id="598" name="Google Shape;598;p44"/>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599" name="Google Shape;599;p44"/>
          <p:cNvSpPr txBox="1"/>
          <p:nvPr/>
        </p:nvSpPr>
        <p:spPr>
          <a:xfrm>
            <a:off x="1190331" y="4924621"/>
            <a:ext cx="11545402" cy="2778716"/>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Los sistemas reactivos y los sistemas cuyo comportamiento interno es de interés utilizan este punto vista</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03" name="Shape 603"/>
        <p:cNvGrpSpPr/>
        <p:nvPr/>
      </p:nvGrpSpPr>
      <p:grpSpPr>
        <a:xfrm>
          <a:off x="0" y="0"/>
          <a:ext cx="0" cy="0"/>
          <a:chOff x="0" y="0"/>
          <a:chExt cx="0" cy="0"/>
        </a:xfrm>
      </p:grpSpPr>
      <p:sp>
        <p:nvSpPr>
          <p:cNvPr id="604" name="Google Shape;604;p45"/>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05" name="Google Shape;605;p45"/>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606" name="Google Shape;606;p45"/>
          <p:cNvSpPr/>
          <p:nvPr/>
        </p:nvSpPr>
        <p:spPr>
          <a:xfrm>
            <a:off x="4056682" y="1485110"/>
            <a:ext cx="9632112" cy="8061659"/>
          </a:xfrm>
          <a:custGeom>
            <a:rect b="b" l="l" r="r" t="t"/>
            <a:pathLst>
              <a:path extrusionOk="0" h="8061659" w="9632112">
                <a:moveTo>
                  <a:pt x="0" y="0"/>
                </a:moveTo>
                <a:lnTo>
                  <a:pt x="9632112" y="0"/>
                </a:lnTo>
                <a:lnTo>
                  <a:pt x="9632112" y="8061659"/>
                </a:lnTo>
                <a:lnTo>
                  <a:pt x="0" y="8061659"/>
                </a:lnTo>
                <a:lnTo>
                  <a:pt x="0" y="0"/>
                </a:lnTo>
                <a:close/>
              </a:path>
            </a:pathLst>
          </a:custGeom>
          <a:blipFill rotWithShape="1">
            <a:blip r:embed="rId5">
              <a:alphaModFix/>
            </a:blip>
            <a:stretch>
              <a:fillRect b="0" l="0" r="0" t="0"/>
            </a:stretch>
          </a:blipFill>
          <a:ln>
            <a:noFill/>
          </a:ln>
        </p:spPr>
      </p:sp>
      <p:sp>
        <p:nvSpPr>
          <p:cNvPr id="607" name="Google Shape;607;p45"/>
          <p:cNvSpPr txBox="1"/>
          <p:nvPr/>
        </p:nvSpPr>
        <p:spPr>
          <a:xfrm>
            <a:off x="3284199" y="-66675"/>
            <a:ext cx="10778517"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VISTA:10)ESTADOS DINAMICOS</a:t>
            </a:r>
            <a:endParaRPr/>
          </a:p>
        </p:txBody>
      </p:sp>
      <p:sp>
        <p:nvSpPr>
          <p:cNvPr id="608" name="Google Shape;608;p45"/>
          <p:cNvSpPr txBox="1"/>
          <p:nvPr/>
        </p:nvSpPr>
        <p:spPr>
          <a:xfrm>
            <a:off x="4602190" y="631276"/>
            <a:ext cx="8541097"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Diagramas de Estados(Guardado de Registro)</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12" name="Shape 612"/>
        <p:cNvGrpSpPr/>
        <p:nvPr/>
      </p:nvGrpSpPr>
      <p:grpSpPr>
        <a:xfrm>
          <a:off x="0" y="0"/>
          <a:ext cx="0" cy="0"/>
          <a:chOff x="0" y="0"/>
          <a:chExt cx="0" cy="0"/>
        </a:xfrm>
      </p:grpSpPr>
      <p:sp>
        <p:nvSpPr>
          <p:cNvPr id="613" name="Google Shape;613;p46"/>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14" name="Google Shape;614;p46"/>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615" name="Google Shape;615;p46"/>
          <p:cNvSpPr/>
          <p:nvPr/>
        </p:nvSpPr>
        <p:spPr>
          <a:xfrm>
            <a:off x="3887429" y="1369387"/>
            <a:ext cx="9572056" cy="8188270"/>
          </a:xfrm>
          <a:custGeom>
            <a:rect b="b" l="l" r="r" t="t"/>
            <a:pathLst>
              <a:path extrusionOk="0" h="8188270" w="9572056">
                <a:moveTo>
                  <a:pt x="0" y="0"/>
                </a:moveTo>
                <a:lnTo>
                  <a:pt x="9572056" y="0"/>
                </a:lnTo>
                <a:lnTo>
                  <a:pt x="9572056" y="8188270"/>
                </a:lnTo>
                <a:lnTo>
                  <a:pt x="0" y="8188270"/>
                </a:lnTo>
                <a:lnTo>
                  <a:pt x="0" y="0"/>
                </a:lnTo>
                <a:close/>
              </a:path>
            </a:pathLst>
          </a:custGeom>
          <a:blipFill rotWithShape="1">
            <a:blip r:embed="rId5">
              <a:alphaModFix/>
            </a:blip>
            <a:stretch>
              <a:fillRect b="0" l="0" r="0" t="0"/>
            </a:stretch>
          </a:blipFill>
          <a:ln>
            <a:noFill/>
          </a:ln>
        </p:spPr>
      </p:sp>
      <p:sp>
        <p:nvSpPr>
          <p:cNvPr id="616" name="Google Shape;616;p46"/>
          <p:cNvSpPr txBox="1"/>
          <p:nvPr/>
        </p:nvSpPr>
        <p:spPr>
          <a:xfrm>
            <a:off x="3284199" y="-66675"/>
            <a:ext cx="10778517"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VISTA:10)ESTADOS DINAMICOS</a:t>
            </a:r>
            <a:endParaRPr/>
          </a:p>
        </p:txBody>
      </p:sp>
      <p:sp>
        <p:nvSpPr>
          <p:cNvPr id="617" name="Google Shape;617;p46"/>
          <p:cNvSpPr txBox="1"/>
          <p:nvPr/>
        </p:nvSpPr>
        <p:spPr>
          <a:xfrm>
            <a:off x="4632625" y="631276"/>
            <a:ext cx="8480227"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Diagramas de Estados(Guardado de Reserva)</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21" name="Shape 621"/>
        <p:cNvGrpSpPr/>
        <p:nvPr/>
      </p:nvGrpSpPr>
      <p:grpSpPr>
        <a:xfrm>
          <a:off x="0" y="0"/>
          <a:ext cx="0" cy="0"/>
          <a:chOff x="0" y="0"/>
          <a:chExt cx="0" cy="0"/>
        </a:xfrm>
      </p:grpSpPr>
      <p:sp>
        <p:nvSpPr>
          <p:cNvPr id="622" name="Google Shape;622;p47"/>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23" name="Google Shape;623;p47"/>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624" name="Google Shape;624;p47"/>
          <p:cNvSpPr txBox="1"/>
          <p:nvPr/>
        </p:nvSpPr>
        <p:spPr>
          <a:xfrm>
            <a:off x="4225285" y="-66675"/>
            <a:ext cx="10432812"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VISTA:10)ESTADOS DINAMICOS</a:t>
            </a:r>
            <a:endParaRPr/>
          </a:p>
        </p:txBody>
      </p:sp>
      <p:sp>
        <p:nvSpPr>
          <p:cNvPr id="625" name="Google Shape;625;p47"/>
          <p:cNvSpPr txBox="1"/>
          <p:nvPr/>
        </p:nvSpPr>
        <p:spPr>
          <a:xfrm>
            <a:off x="6606183" y="715415"/>
            <a:ext cx="5075634"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Preocupaciones de Diseño:</a:t>
            </a:r>
            <a:endParaRPr/>
          </a:p>
        </p:txBody>
      </p:sp>
      <p:sp>
        <p:nvSpPr>
          <p:cNvPr id="626" name="Google Shape;626;p47"/>
          <p:cNvSpPr txBox="1"/>
          <p:nvPr/>
        </p:nvSpPr>
        <p:spPr>
          <a:xfrm>
            <a:off x="0" y="1690371"/>
            <a:ext cx="18288000" cy="34531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La dinámica de estados para este proyecto no fue difícil de entender debido a que los estados y comportamientos que tiene el sistema de registro como de reservas son básicamente los mismo , por lo que la dinamica de los estados fueron fáciles de entender asi como sus transiciones a los diferentes estados que se pudieron plasmar en estos diagramas </a:t>
            </a:r>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
        <p:nvSpPr>
          <p:cNvPr id="627" name="Google Shape;627;p47"/>
          <p:cNvSpPr/>
          <p:nvPr/>
        </p:nvSpPr>
        <p:spPr>
          <a:xfrm>
            <a:off x="7701539" y="4560901"/>
            <a:ext cx="2884923" cy="3135785"/>
          </a:xfrm>
          <a:custGeom>
            <a:rect b="b" l="l" r="r" t="t"/>
            <a:pathLst>
              <a:path extrusionOk="0" h="3135785" w="2884923">
                <a:moveTo>
                  <a:pt x="0" y="0"/>
                </a:moveTo>
                <a:lnTo>
                  <a:pt x="2884922" y="0"/>
                </a:lnTo>
                <a:lnTo>
                  <a:pt x="2884922" y="3135785"/>
                </a:lnTo>
                <a:lnTo>
                  <a:pt x="0" y="3135785"/>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631" name="Shape 631"/>
        <p:cNvGrpSpPr/>
        <p:nvPr/>
      </p:nvGrpSpPr>
      <p:grpSpPr>
        <a:xfrm>
          <a:off x="0" y="0"/>
          <a:ext cx="0" cy="0"/>
          <a:chOff x="0" y="0"/>
          <a:chExt cx="0" cy="0"/>
        </a:xfrm>
      </p:grpSpPr>
      <p:sp>
        <p:nvSpPr>
          <p:cNvPr id="632" name="Google Shape;632;p48"/>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633" name="Google Shape;633;p48"/>
          <p:cNvSpPr txBox="1"/>
          <p:nvPr/>
        </p:nvSpPr>
        <p:spPr>
          <a:xfrm>
            <a:off x="2495855" y="914400"/>
            <a:ext cx="12026966" cy="2232473"/>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6508" u="none" cap="none" strike="noStrike">
                <a:solidFill>
                  <a:srgbClr val="FFFFFF"/>
                </a:solidFill>
                <a:latin typeface="Oswald"/>
                <a:ea typeface="Oswald"/>
                <a:cs typeface="Oswald"/>
                <a:sym typeface="Oswald"/>
              </a:rPr>
              <a:t>PUNTO DE VISTA:11)ALGORITMO</a:t>
            </a:r>
            <a:endParaRPr/>
          </a:p>
        </p:txBody>
      </p:sp>
      <p:sp>
        <p:nvSpPr>
          <p:cNvPr id="634" name="Google Shape;634;p48"/>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635" name="Google Shape;635;p48"/>
          <p:cNvSpPr/>
          <p:nvPr/>
        </p:nvSpPr>
        <p:spPr>
          <a:xfrm>
            <a:off x="11331439" y="743378"/>
            <a:ext cx="2768460" cy="2214768"/>
          </a:xfrm>
          <a:custGeom>
            <a:rect b="b" l="l" r="r" t="t"/>
            <a:pathLst>
              <a:path extrusionOk="0" h="2214768" w="2768460">
                <a:moveTo>
                  <a:pt x="0" y="0"/>
                </a:moveTo>
                <a:lnTo>
                  <a:pt x="2768460" y="0"/>
                </a:lnTo>
                <a:lnTo>
                  <a:pt x="2768460" y="2214769"/>
                </a:lnTo>
                <a:lnTo>
                  <a:pt x="0" y="2214769"/>
                </a:lnTo>
                <a:lnTo>
                  <a:pt x="0" y="0"/>
                </a:lnTo>
                <a:close/>
              </a:path>
            </a:pathLst>
          </a:custGeom>
          <a:blipFill rotWithShape="1">
            <a:blip r:embed="rId4">
              <a:alphaModFix/>
            </a:blip>
            <a:stretch>
              <a:fillRect b="0" l="0" r="0" t="0"/>
            </a:stretch>
          </a:blipFill>
          <a:ln>
            <a:noFill/>
          </a:ln>
        </p:spPr>
      </p:sp>
      <p:sp>
        <p:nvSpPr>
          <p:cNvPr id="636" name="Google Shape;636;p48"/>
          <p:cNvSpPr txBox="1"/>
          <p:nvPr/>
        </p:nvSpPr>
        <p:spPr>
          <a:xfrm>
            <a:off x="1028700" y="3196097"/>
            <a:ext cx="11545402" cy="7791685"/>
          </a:xfrm>
          <a:prstGeom prst="rect">
            <a:avLst/>
          </a:prstGeom>
          <a:noFill/>
          <a:ln>
            <a:noFill/>
          </a:ln>
        </p:spPr>
        <p:txBody>
          <a:bodyPr anchorCtr="0" anchor="t" bIns="0" lIns="0" spcFirstLastPara="1" rIns="0" wrap="square" tIns="0">
            <a:spAutoFit/>
          </a:bodyPr>
          <a:lstStyle/>
          <a:p>
            <a:pPr indent="0" lvl="0" marL="0" marR="0" rtl="0" algn="l">
              <a:lnSpc>
                <a:spcPct val="138025"/>
              </a:lnSpc>
              <a:spcBef>
                <a:spcPts val="0"/>
              </a:spcBef>
              <a:spcAft>
                <a:spcPts val="0"/>
              </a:spcAft>
              <a:buNone/>
            </a:pPr>
            <a:r>
              <a:rPr b="0" i="0" lang="en-US" sz="3190" u="none" cap="none" strike="noStrike">
                <a:solidFill>
                  <a:srgbClr val="F5FFF5"/>
                </a:solidFill>
                <a:latin typeface="DM Sans"/>
                <a:ea typeface="DM Sans"/>
                <a:cs typeface="DM Sans"/>
                <a:sym typeface="DM Sans"/>
              </a:rPr>
              <a:t>Este punto de vista de diseño se centra en la definición y desarrollo de los algoritmos necesarios para que la aplicación web de reservas de espacios de estudio funcione de manera eficiente y efectiva por lo que la preocupación de diseño se basa en la lógica y procedimientos que permiten la realización de tareas específicas como la asignación de cubículos en un tiempo determinado y la disponibilidad de los mismos. El algoritmo debe buscar una solución eficiente que maximice la utilización de los cubículos y satisfaga las necesidades de los usuarios.</a:t>
            </a:r>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a:p>
            <a:pPr indent="0" lvl="0" marL="0" marR="0" rtl="0" algn="l">
              <a:lnSpc>
                <a:spcPct val="138025"/>
              </a:lnSpc>
              <a:spcBef>
                <a:spcPts val="0"/>
              </a:spcBef>
              <a:spcAft>
                <a:spcPts val="0"/>
              </a:spcAft>
              <a:buNone/>
            </a:pPr>
            <a:r>
              <a:t/>
            </a:r>
            <a:endParaRPr b="0" i="0" sz="3190" u="none" cap="none" strike="noStrike">
              <a:solidFill>
                <a:srgbClr val="F5FFF5"/>
              </a:solidFill>
              <a:latin typeface="DM Sans"/>
              <a:ea typeface="DM Sans"/>
              <a:cs typeface="DM Sans"/>
              <a:sym typeface="DM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40" name="Shape 640"/>
        <p:cNvGrpSpPr/>
        <p:nvPr/>
      </p:nvGrpSpPr>
      <p:grpSpPr>
        <a:xfrm>
          <a:off x="0" y="0"/>
          <a:ext cx="0" cy="0"/>
          <a:chOff x="0" y="0"/>
          <a:chExt cx="0" cy="0"/>
        </a:xfrm>
      </p:grpSpPr>
      <p:sp>
        <p:nvSpPr>
          <p:cNvPr id="641" name="Google Shape;641;p49"/>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42" name="Google Shape;642;p49"/>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643" name="Google Shape;643;p49"/>
          <p:cNvSpPr/>
          <p:nvPr/>
        </p:nvSpPr>
        <p:spPr>
          <a:xfrm>
            <a:off x="3091945" y="1984202"/>
            <a:ext cx="11561586" cy="7545135"/>
          </a:xfrm>
          <a:custGeom>
            <a:rect b="b" l="l" r="r" t="t"/>
            <a:pathLst>
              <a:path extrusionOk="0" h="7545135" w="11561586">
                <a:moveTo>
                  <a:pt x="0" y="0"/>
                </a:moveTo>
                <a:lnTo>
                  <a:pt x="11561586" y="0"/>
                </a:lnTo>
                <a:lnTo>
                  <a:pt x="11561586" y="7545135"/>
                </a:lnTo>
                <a:lnTo>
                  <a:pt x="0" y="7545135"/>
                </a:lnTo>
                <a:lnTo>
                  <a:pt x="0" y="0"/>
                </a:lnTo>
                <a:close/>
              </a:path>
            </a:pathLst>
          </a:custGeom>
          <a:blipFill rotWithShape="1">
            <a:blip r:embed="rId5">
              <a:alphaModFix/>
            </a:blip>
            <a:stretch>
              <a:fillRect b="0" l="0" r="0" t="0"/>
            </a:stretch>
          </a:blipFill>
          <a:ln>
            <a:noFill/>
          </a:ln>
        </p:spPr>
      </p:sp>
      <p:sp>
        <p:nvSpPr>
          <p:cNvPr id="644" name="Google Shape;644;p49"/>
          <p:cNvSpPr txBox="1"/>
          <p:nvPr/>
        </p:nvSpPr>
        <p:spPr>
          <a:xfrm>
            <a:off x="3284199" y="-66675"/>
            <a:ext cx="10778517"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VISTA:11)ALGORITMO</a:t>
            </a:r>
            <a:endParaRPr/>
          </a:p>
        </p:txBody>
      </p:sp>
      <p:sp>
        <p:nvSpPr>
          <p:cNvPr id="645" name="Google Shape;645;p49"/>
          <p:cNvSpPr txBox="1"/>
          <p:nvPr/>
        </p:nvSpPr>
        <p:spPr>
          <a:xfrm>
            <a:off x="0" y="631276"/>
            <a:ext cx="17745476" cy="15811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A continuación, se presenta un ejemplo de un algoritmo para la verificación de la disponibilidad de lugares de estudio en la aplicación web.</a:t>
            </a:r>
            <a:endParaRPr/>
          </a:p>
          <a:p>
            <a:pPr indent="0" lvl="0" marL="0" marR="0" rtl="0" algn="ctr">
              <a:lnSpc>
                <a:spcPct val="140000"/>
              </a:lnSpc>
              <a:spcBef>
                <a:spcPts val="0"/>
              </a:spcBef>
              <a:spcAft>
                <a:spcPts val="0"/>
              </a:spcAft>
              <a:buNone/>
            </a:pPr>
            <a:r>
              <a:t/>
            </a:r>
            <a:endParaRPr b="0" i="0" sz="3000" u="none" cap="none" strike="noStrike">
              <a:solidFill>
                <a:srgbClr val="000000"/>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5"/>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grpSp>
        <p:nvGrpSpPr>
          <p:cNvPr id="190" name="Google Shape;190;p5"/>
          <p:cNvGrpSpPr/>
          <p:nvPr/>
        </p:nvGrpSpPr>
        <p:grpSpPr>
          <a:xfrm>
            <a:off x="13662994" y="265144"/>
            <a:ext cx="4296549" cy="9642576"/>
            <a:chOff x="0" y="-19050"/>
            <a:chExt cx="1131601" cy="2539609"/>
          </a:xfrm>
        </p:grpSpPr>
        <p:sp>
          <p:nvSpPr>
            <p:cNvPr id="191" name="Google Shape;191;p5"/>
            <p:cNvSpPr/>
            <p:nvPr/>
          </p:nvSpPr>
          <p:spPr>
            <a:xfrm>
              <a:off x="0" y="0"/>
              <a:ext cx="1131601" cy="2520559"/>
            </a:xfrm>
            <a:custGeom>
              <a:rect b="b" l="l" r="r" t="t"/>
              <a:pathLst>
                <a:path extrusionOk="0" h="2520559" w="1131601">
                  <a:moveTo>
                    <a:pt x="0" y="0"/>
                  </a:moveTo>
                  <a:lnTo>
                    <a:pt x="1131601" y="0"/>
                  </a:lnTo>
                  <a:lnTo>
                    <a:pt x="1131601" y="2520559"/>
                  </a:lnTo>
                  <a:lnTo>
                    <a:pt x="0" y="2520559"/>
                  </a:lnTo>
                  <a:close/>
                </a:path>
              </a:pathLst>
            </a:custGeom>
            <a:solidFill>
              <a:srgbClr val="CCCCCC"/>
            </a:solidFill>
            <a:ln>
              <a:noFill/>
            </a:ln>
          </p:spPr>
        </p:sp>
        <p:sp>
          <p:nvSpPr>
            <p:cNvPr id="192" name="Google Shape;192;p5"/>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93" name="Google Shape;193;p5"/>
          <p:cNvSpPr/>
          <p:nvPr/>
        </p:nvSpPr>
        <p:spPr>
          <a:xfrm>
            <a:off x="11422080" y="1197666"/>
            <a:ext cx="5970671" cy="8060634"/>
          </a:xfrm>
          <a:custGeom>
            <a:rect b="b" l="l" r="r" t="t"/>
            <a:pathLst>
              <a:path extrusionOk="0" h="8060634" w="5970671">
                <a:moveTo>
                  <a:pt x="0" y="0"/>
                </a:moveTo>
                <a:lnTo>
                  <a:pt x="5970670" y="0"/>
                </a:lnTo>
                <a:lnTo>
                  <a:pt x="5970670" y="8060634"/>
                </a:lnTo>
                <a:lnTo>
                  <a:pt x="0" y="8060634"/>
                </a:lnTo>
                <a:lnTo>
                  <a:pt x="0" y="0"/>
                </a:lnTo>
                <a:close/>
              </a:path>
            </a:pathLst>
          </a:custGeom>
          <a:blipFill rotWithShape="1">
            <a:blip r:embed="rId4">
              <a:alphaModFix/>
            </a:blip>
            <a:stretch>
              <a:fillRect b="0" l="-17499" r="-17498" t="0"/>
            </a:stretch>
          </a:blipFill>
          <a:ln>
            <a:noFill/>
          </a:ln>
        </p:spPr>
      </p:sp>
      <p:sp>
        <p:nvSpPr>
          <p:cNvPr id="194" name="Google Shape;194;p5"/>
          <p:cNvSpPr/>
          <p:nvPr/>
        </p:nvSpPr>
        <p:spPr>
          <a:xfrm>
            <a:off x="-2779578" y="7341318"/>
            <a:ext cx="7616557" cy="7815497"/>
          </a:xfrm>
          <a:custGeom>
            <a:rect b="b" l="l" r="r" t="t"/>
            <a:pathLst>
              <a:path extrusionOk="0" h="7815497" w="7616557">
                <a:moveTo>
                  <a:pt x="0" y="0"/>
                </a:moveTo>
                <a:lnTo>
                  <a:pt x="7616556" y="0"/>
                </a:lnTo>
                <a:lnTo>
                  <a:pt x="7616556" y="7815497"/>
                </a:lnTo>
                <a:lnTo>
                  <a:pt x="0" y="7815497"/>
                </a:lnTo>
                <a:lnTo>
                  <a:pt x="0" y="0"/>
                </a:lnTo>
                <a:close/>
              </a:path>
            </a:pathLst>
          </a:custGeom>
          <a:blipFill rotWithShape="1">
            <a:blip r:embed="rId5">
              <a:alphaModFix/>
            </a:blip>
            <a:stretch>
              <a:fillRect b="0" l="0" r="0" t="0"/>
            </a:stretch>
          </a:blipFill>
          <a:ln>
            <a:noFill/>
          </a:ln>
        </p:spPr>
      </p:sp>
      <p:sp>
        <p:nvSpPr>
          <p:cNvPr id="195" name="Google Shape;195;p5"/>
          <p:cNvSpPr txBox="1"/>
          <p:nvPr/>
        </p:nvSpPr>
        <p:spPr>
          <a:xfrm>
            <a:off x="1128508" y="-171450"/>
            <a:ext cx="7416941" cy="1686342"/>
          </a:xfrm>
          <a:prstGeom prst="rect">
            <a:avLst/>
          </a:prstGeom>
          <a:noFill/>
          <a:ln>
            <a:noFill/>
          </a:ln>
        </p:spPr>
        <p:txBody>
          <a:bodyPr anchorCtr="0" anchor="t" bIns="0" lIns="0" spcFirstLastPara="1" rIns="0" wrap="square" tIns="0">
            <a:spAutoFit/>
          </a:bodyPr>
          <a:lstStyle/>
          <a:p>
            <a:pPr indent="0" lvl="0" marL="0" marR="0" rtl="0" algn="l">
              <a:lnSpc>
                <a:spcPct val="138002"/>
              </a:lnSpc>
              <a:spcBef>
                <a:spcPts val="0"/>
              </a:spcBef>
              <a:spcAft>
                <a:spcPts val="0"/>
              </a:spcAft>
              <a:buNone/>
            </a:pPr>
            <a:r>
              <a:rPr b="1" i="0" lang="en-US" sz="9981" u="none" cap="none" strike="noStrike">
                <a:solidFill>
                  <a:srgbClr val="231F20"/>
                </a:solidFill>
                <a:latin typeface="Oswald"/>
                <a:ea typeface="Oswald"/>
                <a:cs typeface="Oswald"/>
                <a:sym typeface="Oswald"/>
              </a:rPr>
              <a:t>ALCANCE</a:t>
            </a:r>
            <a:endParaRPr/>
          </a:p>
        </p:txBody>
      </p:sp>
      <p:sp>
        <p:nvSpPr>
          <p:cNvPr id="196" name="Google Shape;196;p5"/>
          <p:cNvSpPr txBox="1"/>
          <p:nvPr/>
        </p:nvSpPr>
        <p:spPr>
          <a:xfrm>
            <a:off x="1028700" y="1792434"/>
            <a:ext cx="7132181" cy="4950095"/>
          </a:xfrm>
          <a:prstGeom prst="rect">
            <a:avLst/>
          </a:prstGeom>
          <a:noFill/>
          <a:ln>
            <a:noFill/>
          </a:ln>
        </p:spPr>
        <p:txBody>
          <a:bodyPr anchorCtr="0" anchor="t" bIns="0" lIns="0" spcFirstLastPara="1" rIns="0" wrap="square" tIns="0">
            <a:spAutoFit/>
          </a:bodyPr>
          <a:lstStyle/>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Este sistema está hecho directamente para la biblioteca de la UACM (Universidad Autónoma de la Ciudad de México) en donde se necesita un sistema de control de registros de entradas y salidas de usuarios, así como llevar un control sobre las reservaciones de equipo de cómputo como de espacios de estudio.</a:t>
            </a:r>
            <a:endParaRPr/>
          </a:p>
          <a:p>
            <a:pPr indent="0" lvl="0" marL="0" marR="0" rtl="0" algn="just">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En este proyecto se desarrollará e integrara al sistema ya disponible, los productos de “Reservación de espacios de estudio” y “Reservación de equipo de computo” </a:t>
            </a:r>
            <a:endParaRPr/>
          </a:p>
          <a:p>
            <a:pPr indent="0" lvl="0" marL="0" marR="0" rtl="0" algn="just">
              <a:lnSpc>
                <a:spcPct val="138009"/>
              </a:lnSpc>
              <a:spcBef>
                <a:spcPts val="0"/>
              </a:spcBef>
              <a:spcAft>
                <a:spcPts val="0"/>
              </a:spcAft>
              <a:buNone/>
            </a:pPr>
            <a:r>
              <a:t/>
            </a:r>
            <a:endParaRPr b="0" i="0" sz="2210" u="none" cap="none" strike="noStrike">
              <a:solidFill>
                <a:srgbClr val="231F20"/>
              </a:solidFill>
              <a:latin typeface="DM Sans"/>
              <a:ea typeface="DM Sans"/>
              <a:cs typeface="DM Sans"/>
              <a:sym typeface="DM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49" name="Shape 649"/>
        <p:cNvGrpSpPr/>
        <p:nvPr/>
      </p:nvGrpSpPr>
      <p:grpSpPr>
        <a:xfrm>
          <a:off x="0" y="0"/>
          <a:ext cx="0" cy="0"/>
          <a:chOff x="0" y="0"/>
          <a:chExt cx="0" cy="0"/>
        </a:xfrm>
      </p:grpSpPr>
      <p:sp>
        <p:nvSpPr>
          <p:cNvPr id="650" name="Google Shape;650;p50"/>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51" name="Google Shape;651;p50"/>
          <p:cNvSpPr/>
          <p:nvPr/>
        </p:nvSpPr>
        <p:spPr>
          <a:xfrm rot="2016048">
            <a:off x="12243487" y="-1005305"/>
            <a:ext cx="10749463" cy="2687366"/>
          </a:xfrm>
          <a:custGeom>
            <a:rect b="b" l="l" r="r" t="t"/>
            <a:pathLst>
              <a:path extrusionOk="0" h="2687366" w="10749463">
                <a:moveTo>
                  <a:pt x="0" y="0"/>
                </a:moveTo>
                <a:lnTo>
                  <a:pt x="10749463" y="0"/>
                </a:lnTo>
                <a:lnTo>
                  <a:pt x="10749463" y="2687365"/>
                </a:lnTo>
                <a:lnTo>
                  <a:pt x="0" y="2687365"/>
                </a:lnTo>
                <a:lnTo>
                  <a:pt x="0" y="0"/>
                </a:lnTo>
                <a:close/>
              </a:path>
            </a:pathLst>
          </a:custGeom>
          <a:blipFill rotWithShape="1">
            <a:blip r:embed="rId4">
              <a:alphaModFix/>
            </a:blip>
            <a:stretch>
              <a:fillRect b="0" l="0" r="0" t="0"/>
            </a:stretch>
          </a:blipFill>
          <a:ln>
            <a:noFill/>
          </a:ln>
        </p:spPr>
      </p:sp>
      <p:sp>
        <p:nvSpPr>
          <p:cNvPr id="652" name="Google Shape;652;p50"/>
          <p:cNvSpPr/>
          <p:nvPr/>
        </p:nvSpPr>
        <p:spPr>
          <a:xfrm>
            <a:off x="1712940" y="1146716"/>
            <a:ext cx="5153437" cy="8925466"/>
          </a:xfrm>
          <a:custGeom>
            <a:rect b="b" l="l" r="r" t="t"/>
            <a:pathLst>
              <a:path extrusionOk="0" h="8925466" w="5153437">
                <a:moveTo>
                  <a:pt x="0" y="0"/>
                </a:moveTo>
                <a:lnTo>
                  <a:pt x="5153437" y="0"/>
                </a:lnTo>
                <a:lnTo>
                  <a:pt x="5153437" y="8925466"/>
                </a:lnTo>
                <a:lnTo>
                  <a:pt x="0" y="8925466"/>
                </a:lnTo>
                <a:lnTo>
                  <a:pt x="0" y="0"/>
                </a:lnTo>
                <a:close/>
              </a:path>
            </a:pathLst>
          </a:custGeom>
          <a:blipFill rotWithShape="1">
            <a:blip r:embed="rId5">
              <a:alphaModFix/>
            </a:blip>
            <a:stretch>
              <a:fillRect b="0" l="0" r="0" t="0"/>
            </a:stretch>
          </a:blipFill>
          <a:ln>
            <a:noFill/>
          </a:ln>
        </p:spPr>
      </p:sp>
      <p:sp>
        <p:nvSpPr>
          <p:cNvPr id="653" name="Google Shape;653;p50"/>
          <p:cNvSpPr txBox="1"/>
          <p:nvPr/>
        </p:nvSpPr>
        <p:spPr>
          <a:xfrm>
            <a:off x="3284199" y="-66675"/>
            <a:ext cx="10778517"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PUNTO DE VISTA:11)ALGORITMO</a:t>
            </a:r>
            <a:endParaRPr/>
          </a:p>
        </p:txBody>
      </p:sp>
      <p:sp>
        <p:nvSpPr>
          <p:cNvPr id="654" name="Google Shape;654;p50"/>
          <p:cNvSpPr txBox="1"/>
          <p:nvPr/>
        </p:nvSpPr>
        <p:spPr>
          <a:xfrm>
            <a:off x="7096847" y="631276"/>
            <a:ext cx="3551783"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Diagrama de Flujo:</a:t>
            </a:r>
            <a:endParaRPr/>
          </a:p>
        </p:txBody>
      </p:sp>
      <p:sp>
        <p:nvSpPr>
          <p:cNvPr id="655" name="Google Shape;655;p50"/>
          <p:cNvSpPr txBox="1"/>
          <p:nvPr/>
        </p:nvSpPr>
        <p:spPr>
          <a:xfrm>
            <a:off x="6985947" y="1594154"/>
            <a:ext cx="11302053" cy="8478029"/>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DESCRIPCIÓN DEL ALGORITMO: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1.    El algoritmo comienza obteniendo la fecha y hora de la reserva solicitada por el usuario.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2.    Luego, se accede a la base de donde se registra la disponibilidad de los cubículos.</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3.    Se verifica la lista de cubículos disponibles para la fecha y hora solicitada. Si la lista no está vacía, significa que hay cubículos disponibles.</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4.    En caso de haber cubículos disponibles, se muestra al usuario la lista de cubículos disponibles para que seleccione uno.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5.    Se solicita al usuario que seleccione un cubículo de la lista.</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6.    Se verifica si el cubículo seleccionado aún está disponible. Si está disponible, se procede a confirmar la reserva del cubículo seleccionado para el usuario.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7.    Si el cubículo seleccionado ya no está disponible, se muestra un mensaje indicando que el cubículo seleccionado ya ha sido reservado.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8.    Se muestra al usuario la lista actualizada de cubículos disponibles.</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9.    Se repite el proceso de selección del cubículo, solicitando al usuario que seleccione otro cubículo disponible.</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10. Si el usuario selecciona un cubículo disponible, se procede a confirmar la reserva del cubículo seleccionado.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11. Si la lista de cubículos disponibles está vacía, se muestra un mensaje indicando que no hay cubículos disponibles en ese horario específico.</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12. El algoritmo finaliza una vez que se ha confirmado la reserva del cubículo seleccionado o se ha informado al usuario que no hay cubículos disponibles.</a:t>
            </a:r>
            <a:endParaRPr/>
          </a:p>
          <a:p>
            <a:pPr indent="0" lvl="0" marL="0" marR="0" rtl="0" algn="ctr">
              <a:lnSpc>
                <a:spcPct val="140027"/>
              </a:lnSpc>
              <a:spcBef>
                <a:spcPts val="0"/>
              </a:spcBef>
              <a:spcAft>
                <a:spcPts val="0"/>
              </a:spcAft>
              <a:buNone/>
            </a:pPr>
            <a:r>
              <a:rPr b="1" i="0" lang="en-US" sz="1469" u="none" cap="none" strike="noStrike">
                <a:solidFill>
                  <a:srgbClr val="000000"/>
                </a:solidFill>
                <a:latin typeface="Open Sans ExtraBold"/>
                <a:ea typeface="Open Sans ExtraBold"/>
                <a:cs typeface="Open Sans ExtraBold"/>
                <a:sym typeface="Open Sans ExtraBold"/>
              </a:rPr>
              <a:t> </a:t>
            </a:r>
            <a:endParaRPr/>
          </a:p>
          <a:p>
            <a:pPr indent="0" lvl="0" marL="0" marR="0" rtl="0" algn="ctr">
              <a:lnSpc>
                <a:spcPct val="140027"/>
              </a:lnSpc>
              <a:spcBef>
                <a:spcPts val="0"/>
              </a:spcBef>
              <a:spcAft>
                <a:spcPts val="0"/>
              </a:spcAft>
              <a:buNone/>
            </a:pPr>
            <a:r>
              <a:t/>
            </a:r>
            <a:endParaRPr b="1" i="0" sz="1469" u="none" cap="none" strike="noStrike">
              <a:solidFill>
                <a:srgbClr val="000000"/>
              </a:solidFill>
              <a:latin typeface="Open Sans ExtraBold"/>
              <a:ea typeface="Open Sans ExtraBold"/>
              <a:cs typeface="Open Sans ExtraBold"/>
              <a:sym typeface="Open Sans ExtraBo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659" name="Shape 659"/>
        <p:cNvGrpSpPr/>
        <p:nvPr/>
      </p:nvGrpSpPr>
      <p:grpSpPr>
        <a:xfrm>
          <a:off x="0" y="0"/>
          <a:ext cx="0" cy="0"/>
          <a:chOff x="0" y="0"/>
          <a:chExt cx="0" cy="0"/>
        </a:xfrm>
      </p:grpSpPr>
      <p:sp>
        <p:nvSpPr>
          <p:cNvPr id="660" name="Google Shape;660;p51"/>
          <p:cNvSpPr/>
          <p:nvPr/>
        </p:nvSpPr>
        <p:spPr>
          <a:xfrm>
            <a:off x="-8878821" y="-11572323"/>
            <a:ext cx="15841853" cy="16255633"/>
          </a:xfrm>
          <a:custGeom>
            <a:rect b="b" l="l" r="r" t="t"/>
            <a:pathLst>
              <a:path extrusionOk="0" h="16255633" w="15841853">
                <a:moveTo>
                  <a:pt x="0" y="0"/>
                </a:moveTo>
                <a:lnTo>
                  <a:pt x="15841853" y="0"/>
                </a:lnTo>
                <a:lnTo>
                  <a:pt x="15841853" y="16255633"/>
                </a:lnTo>
                <a:lnTo>
                  <a:pt x="0" y="16255633"/>
                </a:lnTo>
                <a:lnTo>
                  <a:pt x="0" y="0"/>
                </a:lnTo>
                <a:close/>
              </a:path>
            </a:pathLst>
          </a:custGeom>
          <a:blipFill rotWithShape="1">
            <a:blip r:embed="rId3">
              <a:alphaModFix/>
            </a:blip>
            <a:stretch>
              <a:fillRect b="0" l="0" r="0" t="0"/>
            </a:stretch>
          </a:blipFill>
          <a:ln>
            <a:noFill/>
          </a:ln>
        </p:spPr>
      </p:sp>
      <p:sp>
        <p:nvSpPr>
          <p:cNvPr id="661" name="Google Shape;661;p51"/>
          <p:cNvSpPr txBox="1"/>
          <p:nvPr/>
        </p:nvSpPr>
        <p:spPr>
          <a:xfrm>
            <a:off x="1577738" y="2604570"/>
            <a:ext cx="12026966" cy="3365948"/>
          </a:xfrm>
          <a:prstGeom prst="rect">
            <a:avLst/>
          </a:prstGeom>
          <a:noFill/>
          <a:ln>
            <a:noFill/>
          </a:ln>
        </p:spPr>
        <p:txBody>
          <a:bodyPr anchorCtr="0" anchor="t" bIns="0" lIns="0" spcFirstLastPara="1" rIns="0" wrap="square" tIns="0">
            <a:spAutoFit/>
          </a:bodyPr>
          <a:lstStyle/>
          <a:p>
            <a:pPr indent="0" lvl="0" marL="0" marR="0" rtl="0" algn="l">
              <a:lnSpc>
                <a:spcPct val="137999"/>
              </a:lnSpc>
              <a:spcBef>
                <a:spcPts val="0"/>
              </a:spcBef>
              <a:spcAft>
                <a:spcPts val="0"/>
              </a:spcAft>
              <a:buNone/>
            </a:pPr>
            <a:r>
              <a:rPr b="1" i="0" lang="en-US" sz="6508" u="none" cap="none" strike="noStrike">
                <a:solidFill>
                  <a:srgbClr val="FFFFFF"/>
                </a:solidFill>
                <a:latin typeface="Oswald"/>
                <a:ea typeface="Oswald"/>
                <a:cs typeface="Oswald"/>
                <a:sym typeface="Oswald"/>
              </a:rPr>
              <a:t>PROTOTIPO DE INTERFAZ DE LA PAGINA DE RESERVACIONES</a:t>
            </a:r>
            <a:endParaRPr/>
          </a:p>
        </p:txBody>
      </p:sp>
      <p:sp>
        <p:nvSpPr>
          <p:cNvPr id="662" name="Google Shape;662;p51"/>
          <p:cNvSpPr/>
          <p:nvPr/>
        </p:nvSpPr>
        <p:spPr>
          <a:xfrm>
            <a:off x="13447294" y="-3843198"/>
            <a:ext cx="15841853" cy="16255633"/>
          </a:xfrm>
          <a:custGeom>
            <a:rect b="b" l="l" r="r" t="t"/>
            <a:pathLst>
              <a:path extrusionOk="0" h="16255633" w="15841853">
                <a:moveTo>
                  <a:pt x="0" y="0"/>
                </a:moveTo>
                <a:lnTo>
                  <a:pt x="15841853" y="0"/>
                </a:lnTo>
                <a:lnTo>
                  <a:pt x="15841853" y="16255632"/>
                </a:lnTo>
                <a:lnTo>
                  <a:pt x="0" y="16255632"/>
                </a:lnTo>
                <a:lnTo>
                  <a:pt x="0" y="0"/>
                </a:lnTo>
                <a:close/>
              </a:path>
            </a:pathLst>
          </a:custGeom>
          <a:blipFill rotWithShape="1">
            <a:blip r:embed="rId3">
              <a:alphaModFix/>
            </a:blip>
            <a:stretch>
              <a:fillRect b="0" l="0" r="0" t="0"/>
            </a:stretch>
          </a:blipFill>
          <a:ln>
            <a:noFill/>
          </a:ln>
        </p:spPr>
      </p:sp>
      <p:sp>
        <p:nvSpPr>
          <p:cNvPr id="663" name="Google Shape;663;p51"/>
          <p:cNvSpPr/>
          <p:nvPr/>
        </p:nvSpPr>
        <p:spPr>
          <a:xfrm>
            <a:off x="9307409" y="5143500"/>
            <a:ext cx="2768460" cy="2214768"/>
          </a:xfrm>
          <a:custGeom>
            <a:rect b="b" l="l" r="r" t="t"/>
            <a:pathLst>
              <a:path extrusionOk="0" h="2214768" w="2768460">
                <a:moveTo>
                  <a:pt x="0" y="0"/>
                </a:moveTo>
                <a:lnTo>
                  <a:pt x="2768460" y="0"/>
                </a:lnTo>
                <a:lnTo>
                  <a:pt x="2768460" y="2214768"/>
                </a:lnTo>
                <a:lnTo>
                  <a:pt x="0" y="2214768"/>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67" name="Shape 667"/>
        <p:cNvGrpSpPr/>
        <p:nvPr/>
      </p:nvGrpSpPr>
      <p:grpSpPr>
        <a:xfrm>
          <a:off x="0" y="0"/>
          <a:ext cx="0" cy="0"/>
          <a:chOff x="0" y="0"/>
          <a:chExt cx="0" cy="0"/>
        </a:xfrm>
      </p:grpSpPr>
      <p:pic>
        <p:nvPicPr>
          <p:cNvPr id="668" name="Google Shape;668;p52"/>
          <p:cNvPicPr preferRelativeResize="0"/>
          <p:nvPr/>
        </p:nvPicPr>
        <p:blipFill rotWithShape="1">
          <a:blip r:embed="rId3">
            <a:alphaModFix/>
          </a:blip>
          <a:srcRect b="0" l="0" r="0" t="0"/>
          <a:stretch/>
        </p:blipFill>
        <p:spPr>
          <a:xfrm>
            <a:off x="1280160" y="1028700"/>
            <a:ext cx="14630400" cy="8229600"/>
          </a:xfrm>
          <a:prstGeom prst="rect">
            <a:avLst/>
          </a:prstGeom>
          <a:noFill/>
          <a:ln>
            <a:noFill/>
          </a:ln>
        </p:spPr>
      </p:pic>
      <p:sp>
        <p:nvSpPr>
          <p:cNvPr id="669" name="Google Shape;669;p52"/>
          <p:cNvSpPr txBox="1"/>
          <p:nvPr/>
        </p:nvSpPr>
        <p:spPr>
          <a:xfrm>
            <a:off x="2449651" y="-104775"/>
            <a:ext cx="12291417" cy="863587"/>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5000" u="none" cap="none" strike="noStrike">
                <a:solidFill>
                  <a:srgbClr val="000000"/>
                </a:solidFill>
                <a:latin typeface="Open Sans"/>
                <a:ea typeface="Open Sans"/>
                <a:cs typeface="Open Sans"/>
                <a:sym typeface="Open Sans"/>
              </a:rPr>
              <a:t> Prototipo de interfaz de reservaciones</a:t>
            </a:r>
            <a:endParaRPr/>
          </a:p>
        </p:txBody>
      </p:sp>
      <p:sp>
        <p:nvSpPr>
          <p:cNvPr id="670" name="Google Shape;670;p52"/>
          <p:cNvSpPr txBox="1"/>
          <p:nvPr/>
        </p:nvSpPr>
        <p:spPr>
          <a:xfrm>
            <a:off x="5020435" y="9706610"/>
            <a:ext cx="5883970"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none" cap="none" strike="noStrike">
                <a:solidFill>
                  <a:srgbClr val="000000"/>
                </a:solidFill>
                <a:latin typeface="Open Sans ExtraBold"/>
                <a:ea typeface="Open Sans ExtraBold"/>
                <a:cs typeface="Open Sans ExtraBold"/>
                <a:sym typeface="Open Sans ExtraBold"/>
              </a:rPr>
              <a:t>http://reservauacm.store/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53"/>
          <p:cNvSpPr/>
          <p:nvPr/>
        </p:nvSpPr>
        <p:spPr>
          <a:xfrm>
            <a:off x="-1344034" y="7314923"/>
            <a:ext cx="6722198" cy="6172200"/>
          </a:xfrm>
          <a:custGeom>
            <a:rect b="b" l="l" r="r" t="t"/>
            <a:pathLst>
              <a:path extrusionOk="0" h="6172200" w="6722198">
                <a:moveTo>
                  <a:pt x="0" y="0"/>
                </a:moveTo>
                <a:lnTo>
                  <a:pt x="6722198" y="0"/>
                </a:lnTo>
                <a:lnTo>
                  <a:pt x="6722198" y="6172200"/>
                </a:lnTo>
                <a:lnTo>
                  <a:pt x="0" y="6172200"/>
                </a:lnTo>
                <a:lnTo>
                  <a:pt x="0" y="0"/>
                </a:lnTo>
                <a:close/>
              </a:path>
            </a:pathLst>
          </a:custGeom>
          <a:blipFill rotWithShape="1">
            <a:blip r:embed="rId3">
              <a:alphaModFix/>
            </a:blip>
            <a:stretch>
              <a:fillRect b="0" l="0" r="0" t="0"/>
            </a:stretch>
          </a:blipFill>
          <a:ln>
            <a:noFill/>
          </a:ln>
        </p:spPr>
      </p:sp>
      <p:sp>
        <p:nvSpPr>
          <p:cNvPr id="676" name="Google Shape;676;p53"/>
          <p:cNvSpPr/>
          <p:nvPr/>
        </p:nvSpPr>
        <p:spPr>
          <a:xfrm>
            <a:off x="-3202135" y="5815557"/>
            <a:ext cx="4985647" cy="5303879"/>
          </a:xfrm>
          <a:custGeom>
            <a:rect b="b" l="l" r="r" t="t"/>
            <a:pathLst>
              <a:path extrusionOk="0" h="5303879" w="4985647">
                <a:moveTo>
                  <a:pt x="0" y="0"/>
                </a:moveTo>
                <a:lnTo>
                  <a:pt x="4985647" y="0"/>
                </a:lnTo>
                <a:lnTo>
                  <a:pt x="4985647" y="5303879"/>
                </a:lnTo>
                <a:lnTo>
                  <a:pt x="0" y="5303879"/>
                </a:lnTo>
                <a:lnTo>
                  <a:pt x="0" y="0"/>
                </a:lnTo>
                <a:close/>
              </a:path>
            </a:pathLst>
          </a:custGeom>
          <a:blipFill rotWithShape="1">
            <a:blip r:embed="rId4">
              <a:alphaModFix/>
            </a:blip>
            <a:stretch>
              <a:fillRect b="0" l="0" r="0" t="0"/>
            </a:stretch>
          </a:blipFill>
          <a:ln>
            <a:noFill/>
          </a:ln>
        </p:spPr>
      </p:sp>
      <p:sp>
        <p:nvSpPr>
          <p:cNvPr id="677" name="Google Shape;677;p53"/>
          <p:cNvSpPr/>
          <p:nvPr/>
        </p:nvSpPr>
        <p:spPr>
          <a:xfrm flipH="1">
            <a:off x="10097666" y="6254241"/>
            <a:ext cx="12080352" cy="7094461"/>
          </a:xfrm>
          <a:custGeom>
            <a:rect b="b" l="l" r="r" t="t"/>
            <a:pathLst>
              <a:path extrusionOk="0" h="7094461" w="12080352">
                <a:moveTo>
                  <a:pt x="12080352" y="0"/>
                </a:moveTo>
                <a:lnTo>
                  <a:pt x="0" y="0"/>
                </a:lnTo>
                <a:lnTo>
                  <a:pt x="0" y="7094461"/>
                </a:lnTo>
                <a:lnTo>
                  <a:pt x="12080352" y="7094461"/>
                </a:lnTo>
                <a:lnTo>
                  <a:pt x="12080352" y="0"/>
                </a:lnTo>
                <a:close/>
              </a:path>
            </a:pathLst>
          </a:custGeom>
          <a:blipFill rotWithShape="1">
            <a:blip r:embed="rId5">
              <a:alphaModFix/>
            </a:blip>
            <a:stretch>
              <a:fillRect b="0" l="0" r="0" t="0"/>
            </a:stretch>
          </a:blipFill>
          <a:ln>
            <a:noFill/>
          </a:ln>
        </p:spPr>
      </p:sp>
      <p:sp>
        <p:nvSpPr>
          <p:cNvPr id="678" name="Google Shape;678;p53"/>
          <p:cNvSpPr/>
          <p:nvPr/>
        </p:nvSpPr>
        <p:spPr>
          <a:xfrm flipH="1" rot="10800000">
            <a:off x="-1982686" y="-3547231"/>
            <a:ext cx="12080352" cy="7094461"/>
          </a:xfrm>
          <a:custGeom>
            <a:rect b="b" l="l" r="r" t="t"/>
            <a:pathLst>
              <a:path extrusionOk="0" h="7094461" w="12080352">
                <a:moveTo>
                  <a:pt x="0" y="7094462"/>
                </a:moveTo>
                <a:lnTo>
                  <a:pt x="12080352" y="7094462"/>
                </a:lnTo>
                <a:lnTo>
                  <a:pt x="12080352" y="0"/>
                </a:lnTo>
                <a:lnTo>
                  <a:pt x="0" y="0"/>
                </a:lnTo>
                <a:lnTo>
                  <a:pt x="0" y="7094462"/>
                </a:lnTo>
                <a:close/>
              </a:path>
            </a:pathLst>
          </a:custGeom>
          <a:blipFill rotWithShape="1">
            <a:blip r:embed="rId6">
              <a:alphaModFix/>
            </a:blip>
            <a:stretch>
              <a:fillRect b="0" l="0" r="0" t="0"/>
            </a:stretch>
          </a:blipFill>
          <a:ln>
            <a:noFill/>
          </a:ln>
        </p:spPr>
      </p:sp>
      <p:sp>
        <p:nvSpPr>
          <p:cNvPr id="679" name="Google Shape;679;p53"/>
          <p:cNvSpPr/>
          <p:nvPr/>
        </p:nvSpPr>
        <p:spPr>
          <a:xfrm>
            <a:off x="14818546" y="-3656601"/>
            <a:ext cx="6722198" cy="6172200"/>
          </a:xfrm>
          <a:custGeom>
            <a:rect b="b" l="l" r="r" t="t"/>
            <a:pathLst>
              <a:path extrusionOk="0" h="6172200" w="6722198">
                <a:moveTo>
                  <a:pt x="0" y="0"/>
                </a:moveTo>
                <a:lnTo>
                  <a:pt x="6722198" y="0"/>
                </a:lnTo>
                <a:lnTo>
                  <a:pt x="6722198" y="6172200"/>
                </a:lnTo>
                <a:lnTo>
                  <a:pt x="0" y="6172200"/>
                </a:lnTo>
                <a:lnTo>
                  <a:pt x="0" y="0"/>
                </a:lnTo>
                <a:close/>
              </a:path>
            </a:pathLst>
          </a:custGeom>
          <a:blipFill rotWithShape="1">
            <a:blip r:embed="rId3">
              <a:alphaModFix/>
            </a:blip>
            <a:stretch>
              <a:fillRect b="0" l="0" r="0" t="0"/>
            </a:stretch>
          </a:blipFill>
          <a:ln>
            <a:noFill/>
          </a:ln>
        </p:spPr>
      </p:sp>
      <p:sp>
        <p:nvSpPr>
          <p:cNvPr id="680" name="Google Shape;680;p53"/>
          <p:cNvSpPr/>
          <p:nvPr/>
        </p:nvSpPr>
        <p:spPr>
          <a:xfrm>
            <a:off x="13645019" y="-3656601"/>
            <a:ext cx="4985647" cy="5303879"/>
          </a:xfrm>
          <a:custGeom>
            <a:rect b="b" l="l" r="r" t="t"/>
            <a:pathLst>
              <a:path extrusionOk="0" h="5303879" w="4985647">
                <a:moveTo>
                  <a:pt x="0" y="0"/>
                </a:moveTo>
                <a:lnTo>
                  <a:pt x="4985646" y="0"/>
                </a:lnTo>
                <a:lnTo>
                  <a:pt x="4985646" y="5303879"/>
                </a:lnTo>
                <a:lnTo>
                  <a:pt x="0" y="5303879"/>
                </a:lnTo>
                <a:lnTo>
                  <a:pt x="0" y="0"/>
                </a:lnTo>
                <a:close/>
              </a:path>
            </a:pathLst>
          </a:custGeom>
          <a:blipFill rotWithShape="1">
            <a:blip r:embed="rId4">
              <a:alphaModFix/>
            </a:blip>
            <a:stretch>
              <a:fillRect b="0" l="0" r="0" t="0"/>
            </a:stretch>
          </a:blipFill>
          <a:ln>
            <a:noFill/>
          </a:ln>
        </p:spPr>
      </p:sp>
      <p:grpSp>
        <p:nvGrpSpPr>
          <p:cNvPr id="681" name="Google Shape;681;p53"/>
          <p:cNvGrpSpPr/>
          <p:nvPr/>
        </p:nvGrpSpPr>
        <p:grpSpPr>
          <a:xfrm>
            <a:off x="1028700" y="811709"/>
            <a:ext cx="16230600" cy="8446591"/>
            <a:chOff x="0" y="-57150"/>
            <a:chExt cx="4274726" cy="2224617"/>
          </a:xfrm>
        </p:grpSpPr>
        <p:sp>
          <p:nvSpPr>
            <p:cNvPr id="682" name="Google Shape;682;p53"/>
            <p:cNvSpPr/>
            <p:nvPr/>
          </p:nvSpPr>
          <p:spPr>
            <a:xfrm>
              <a:off x="0" y="0"/>
              <a:ext cx="4274726" cy="2167467"/>
            </a:xfrm>
            <a:custGeom>
              <a:rect b="b" l="l" r="r" t="t"/>
              <a:pathLst>
                <a:path extrusionOk="0" h="2167467" w="4274726">
                  <a:moveTo>
                    <a:pt x="0" y="0"/>
                  </a:moveTo>
                  <a:lnTo>
                    <a:pt x="4274726" y="0"/>
                  </a:lnTo>
                  <a:lnTo>
                    <a:pt x="4274726" y="2167467"/>
                  </a:lnTo>
                  <a:lnTo>
                    <a:pt x="0" y="2167467"/>
                  </a:lnTo>
                  <a:close/>
                </a:path>
              </a:pathLst>
            </a:custGeom>
            <a:solidFill>
              <a:srgbClr val="000000">
                <a:alpha val="0"/>
              </a:srgbClr>
            </a:solidFill>
            <a:ln cap="flat" cmpd="sng" w="9525">
              <a:solidFill>
                <a:srgbClr val="000000"/>
              </a:solidFill>
              <a:prstDash val="solid"/>
              <a:round/>
              <a:headEnd len="sm" w="sm" type="none"/>
              <a:tailEnd len="sm" w="sm" type="none"/>
            </a:ln>
          </p:spPr>
        </p:sp>
        <p:sp>
          <p:nvSpPr>
            <p:cNvPr id="683" name="Google Shape;683;p53"/>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85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84" name="Google Shape;684;p53"/>
          <p:cNvSpPr txBox="1"/>
          <p:nvPr/>
        </p:nvSpPr>
        <p:spPr>
          <a:xfrm>
            <a:off x="3276145" y="3320090"/>
            <a:ext cx="11735711" cy="3532513"/>
          </a:xfrm>
          <a:prstGeom prst="rect">
            <a:avLst/>
          </a:prstGeom>
          <a:noFill/>
          <a:ln>
            <a:noFill/>
          </a:ln>
        </p:spPr>
        <p:txBody>
          <a:bodyPr anchorCtr="0" anchor="t" bIns="0" lIns="0" spcFirstLastPara="1" rIns="0" wrap="square" tIns="0">
            <a:spAutoFit/>
          </a:bodyPr>
          <a:lstStyle/>
          <a:p>
            <a:pPr indent="0" lvl="0" marL="0" marR="0" rtl="0" algn="ctr">
              <a:lnSpc>
                <a:spcPct val="136003"/>
              </a:lnSpc>
              <a:spcBef>
                <a:spcPts val="0"/>
              </a:spcBef>
              <a:spcAft>
                <a:spcPts val="0"/>
              </a:spcAft>
              <a:buNone/>
            </a:pPr>
            <a:r>
              <a:rPr b="0" i="0" lang="en-US" sz="10374" u="none" cap="none" strike="noStrike">
                <a:solidFill>
                  <a:srgbClr val="292F33"/>
                </a:solidFill>
                <a:latin typeface="League Spartan"/>
                <a:ea typeface="League Spartan"/>
                <a:cs typeface="League Spartan"/>
                <a:sym typeface="League Spartan"/>
              </a:rPr>
              <a:t>CICLO DE VIDA DEL PROYECTO</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88" name="Shape 688"/>
        <p:cNvGrpSpPr/>
        <p:nvPr/>
      </p:nvGrpSpPr>
      <p:grpSpPr>
        <a:xfrm>
          <a:off x="0" y="0"/>
          <a:ext cx="0" cy="0"/>
          <a:chOff x="0" y="0"/>
          <a:chExt cx="0" cy="0"/>
        </a:xfrm>
      </p:grpSpPr>
      <p:sp>
        <p:nvSpPr>
          <p:cNvPr id="689" name="Google Shape;689;p54"/>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90" name="Google Shape;690;p54"/>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691" name="Google Shape;691;p54"/>
          <p:cNvSpPr txBox="1"/>
          <p:nvPr/>
        </p:nvSpPr>
        <p:spPr>
          <a:xfrm>
            <a:off x="4225285" y="-66675"/>
            <a:ext cx="10432812" cy="670961"/>
          </a:xfrm>
          <a:prstGeom prst="rect">
            <a:avLst/>
          </a:prstGeom>
          <a:noFill/>
          <a:ln>
            <a:noFill/>
          </a:ln>
        </p:spPr>
        <p:txBody>
          <a:bodyPr anchorCtr="0" anchor="t" bIns="0" lIns="0" spcFirstLastPara="1" rIns="0" wrap="square" tIns="0">
            <a:spAutoFit/>
          </a:bodyPr>
          <a:lstStyle/>
          <a:p>
            <a:pPr indent="0" lvl="0" marL="0" marR="0" rtl="0" algn="ctr">
              <a:lnSpc>
                <a:spcPct val="137995"/>
              </a:lnSpc>
              <a:spcBef>
                <a:spcPts val="0"/>
              </a:spcBef>
              <a:spcAft>
                <a:spcPts val="0"/>
              </a:spcAft>
              <a:buNone/>
            </a:pPr>
            <a:r>
              <a:rPr b="1" i="0" lang="en-US" sz="3982" u="none" cap="none" strike="noStrike">
                <a:solidFill>
                  <a:srgbClr val="231F20"/>
                </a:solidFill>
                <a:latin typeface="Oswald"/>
                <a:ea typeface="Oswald"/>
                <a:cs typeface="Oswald"/>
                <a:sym typeface="Oswald"/>
              </a:rPr>
              <a:t>CICLO DE VIDA PARA EL PROYECTO</a:t>
            </a:r>
            <a:endParaRPr/>
          </a:p>
        </p:txBody>
      </p:sp>
      <p:sp>
        <p:nvSpPr>
          <p:cNvPr id="692" name="Google Shape;692;p54"/>
          <p:cNvSpPr txBox="1"/>
          <p:nvPr/>
        </p:nvSpPr>
        <p:spPr>
          <a:xfrm>
            <a:off x="6799957" y="715415"/>
            <a:ext cx="4688086" cy="5143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000000"/>
                </a:solidFill>
                <a:latin typeface="Open Sans"/>
                <a:ea typeface="Open Sans"/>
                <a:cs typeface="Open Sans"/>
                <a:sym typeface="Open Sans"/>
              </a:rPr>
              <a:t>Ciclo de vida Adaptativo:</a:t>
            </a:r>
            <a:endParaRPr/>
          </a:p>
        </p:txBody>
      </p:sp>
      <p:sp>
        <p:nvSpPr>
          <p:cNvPr id="693" name="Google Shape;693;p54"/>
          <p:cNvSpPr txBox="1"/>
          <p:nvPr/>
        </p:nvSpPr>
        <p:spPr>
          <a:xfrm>
            <a:off x="0" y="1690371"/>
            <a:ext cx="18288000" cy="8901429"/>
          </a:xfrm>
          <a:prstGeom prst="rect">
            <a:avLst/>
          </a:prstGeom>
          <a:noFill/>
          <a:ln>
            <a:noFill/>
          </a:ln>
        </p:spPr>
        <p:txBody>
          <a:bodyPr anchorCtr="0" anchor="t" bIns="0" lIns="0" spcFirstLastPara="1" rIns="0" wrap="square" tIns="0">
            <a:spAutoFit/>
          </a:bodyPr>
          <a:lstStyle/>
          <a:p>
            <a:pPr indent="0" lvl="0" marL="0" marR="0" rtl="0" algn="ctr">
              <a:lnSpc>
                <a:spcPct val="2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l">
              <a:lnSpc>
                <a:spcPct val="2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l">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El ciclo de vida adaptativo es un enfoque general para el desarollo de proyectos que se basa en la adaptailidad, la flexibilidad y la capacidad de respuesta a los cambios. Se reconoce que los requisitos y las circunstancias pueden cambiar a lo largo del proyecto, por lo que el ciclo de vida adaptativo permite realizar ajustes y adaptaciones en función de las necesidades cambiantes.</a:t>
            </a:r>
            <a:endParaRPr/>
          </a:p>
          <a:p>
            <a:pPr indent="0" lvl="0" marL="0" marR="0" rtl="0" algn="l">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Cuando se trata de un sistema Adaptativo no tenemos toda esa planificación detallada previamente, lo que tenemos es una cierta cantidad de planificación al inicio de cada iteración,en base a ello aprendemos, hacemos cambios y nos adaptamos. </a:t>
            </a:r>
            <a:endParaRPr/>
          </a:p>
          <a:p>
            <a:pPr indent="0" lvl="0" marL="0" marR="0" rtl="0" algn="l">
              <a:lnSpc>
                <a:spcPct val="140000"/>
              </a:lnSpc>
              <a:spcBef>
                <a:spcPts val="0"/>
              </a:spcBef>
              <a:spcAft>
                <a:spcPts val="0"/>
              </a:spcAft>
              <a:buNone/>
            </a:pPr>
            <a:r>
              <a:rPr b="0" i="0" lang="en-US" sz="2800" u="none" cap="none" strike="noStrike">
                <a:solidFill>
                  <a:srgbClr val="000000"/>
                </a:solidFill>
                <a:latin typeface="Open Sans"/>
                <a:ea typeface="Open Sans"/>
                <a:cs typeface="Open Sans"/>
                <a:sym typeface="Open Sans"/>
              </a:rPr>
              <a:t>Si defines todos los detalles entonces no hay cabida para la adaptación y en consecuencia dejará de ser  parte de las metodologías Agiles.</a:t>
            </a:r>
            <a:endParaRPr/>
          </a:p>
          <a:p>
            <a:pPr indent="0" lvl="0" marL="0" marR="0" rtl="0" algn="l">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l">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a:p>
            <a:pPr indent="0" lvl="0" marL="0" marR="0" rtl="0" algn="ctr">
              <a:lnSpc>
                <a:spcPct val="140000"/>
              </a:lnSpc>
              <a:spcBef>
                <a:spcPts val="0"/>
              </a:spcBef>
              <a:spcAft>
                <a:spcPts val="0"/>
              </a:spcAft>
              <a:buNone/>
            </a:pPr>
            <a:r>
              <a:t/>
            </a:r>
            <a:endParaRPr b="0" i="0" sz="2800" u="none" cap="none" strike="noStrike">
              <a:solidFill>
                <a:srgbClr val="000000"/>
              </a:solidFill>
              <a:latin typeface="Open Sans"/>
              <a:ea typeface="Open Sans"/>
              <a:cs typeface="Open Sans"/>
              <a:sym typeface="Open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697" name="Shape 697"/>
        <p:cNvGrpSpPr/>
        <p:nvPr/>
      </p:nvGrpSpPr>
      <p:grpSpPr>
        <a:xfrm>
          <a:off x="0" y="0"/>
          <a:ext cx="0" cy="0"/>
          <a:chOff x="0" y="0"/>
          <a:chExt cx="0" cy="0"/>
        </a:xfrm>
      </p:grpSpPr>
      <p:sp>
        <p:nvSpPr>
          <p:cNvPr id="698" name="Google Shape;698;p55"/>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699" name="Google Shape;699;p55"/>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700" name="Google Shape;700;p55"/>
          <p:cNvSpPr txBox="1"/>
          <p:nvPr/>
        </p:nvSpPr>
        <p:spPr>
          <a:xfrm>
            <a:off x="0" y="962025"/>
            <a:ext cx="18152907" cy="53809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none" cap="none" strike="noStrike">
                <a:solidFill>
                  <a:srgbClr val="000000"/>
                </a:solidFill>
                <a:latin typeface="Open Sans ExtraBold"/>
                <a:ea typeface="Open Sans ExtraBold"/>
                <a:cs typeface="Open Sans ExtraBold"/>
                <a:sym typeface="Open Sans ExtraBold"/>
              </a:rPr>
              <a:t>Los Enfoques Predictivos se utilizan cuando se puede predecir el trabajo que se va a ejecutar en un proyecto, mientras que los Enfoques Adaptativos se utilizan cuando no podemos predecir el trabajo del proyecto. Esto dependerá de la naturaleza del proyecto y del contexto donde éste se ejecute.</a:t>
            </a:r>
            <a:endParaRPr/>
          </a:p>
          <a:p>
            <a:pPr indent="0" lvl="0" marL="0" marR="0" rtl="0" algn="ctr">
              <a:lnSpc>
                <a:spcPct val="140011"/>
              </a:lnSpc>
              <a:spcBef>
                <a:spcPts val="0"/>
              </a:spcBef>
              <a:spcAft>
                <a:spcPts val="0"/>
              </a:spcAft>
              <a:buNone/>
            </a:pPr>
            <a:r>
              <a:rPr b="1" i="0" lang="en-US" sz="3399" u="none" cap="none" strike="noStrike">
                <a:solidFill>
                  <a:srgbClr val="000000"/>
                </a:solidFill>
                <a:latin typeface="Open Sans ExtraBold"/>
                <a:ea typeface="Open Sans ExtraBold"/>
                <a:cs typeface="Open Sans ExtraBold"/>
                <a:sym typeface="Open Sans ExtraBold"/>
              </a:rPr>
              <a:t> Es lo que tenemos cuando pensamos en la planificación es el concepto de "Cono de Incertidumbre". Este es el hecho de que al inicio del proyecto tenemos más incertidumbre y según avanzamos a través de nuestro proyecto aprenderemos más sobre el producto y el proyecto así como su entorno. Por tanto tendrás menos incertidumbre y esto probablemente sea el inicio de otro post</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704" name="Shape 704"/>
        <p:cNvGrpSpPr/>
        <p:nvPr/>
      </p:nvGrpSpPr>
      <p:grpSpPr>
        <a:xfrm>
          <a:off x="0" y="0"/>
          <a:ext cx="0" cy="0"/>
          <a:chOff x="0" y="0"/>
          <a:chExt cx="0" cy="0"/>
        </a:xfrm>
      </p:grpSpPr>
      <p:sp>
        <p:nvSpPr>
          <p:cNvPr id="705" name="Google Shape;705;p56"/>
          <p:cNvSpPr/>
          <p:nvPr/>
        </p:nvSpPr>
        <p:spPr>
          <a:xfrm rot="7659121">
            <a:off x="-5786202" y="7484546"/>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3">
              <a:alphaModFix/>
            </a:blip>
            <a:stretch>
              <a:fillRect b="0" l="0" r="0" t="0"/>
            </a:stretch>
          </a:blipFill>
          <a:ln>
            <a:noFill/>
          </a:ln>
        </p:spPr>
      </p:sp>
      <p:sp>
        <p:nvSpPr>
          <p:cNvPr id="706" name="Google Shape;706;p56"/>
          <p:cNvSpPr/>
          <p:nvPr/>
        </p:nvSpPr>
        <p:spPr>
          <a:xfrm rot="2016048">
            <a:off x="12473016" y="-1343683"/>
            <a:ext cx="10749463" cy="2687366"/>
          </a:xfrm>
          <a:custGeom>
            <a:rect b="b" l="l" r="r" t="t"/>
            <a:pathLst>
              <a:path extrusionOk="0" h="2687366" w="10749463">
                <a:moveTo>
                  <a:pt x="0" y="0"/>
                </a:moveTo>
                <a:lnTo>
                  <a:pt x="10749463" y="0"/>
                </a:lnTo>
                <a:lnTo>
                  <a:pt x="10749463" y="2687366"/>
                </a:lnTo>
                <a:lnTo>
                  <a:pt x="0" y="2687366"/>
                </a:lnTo>
                <a:lnTo>
                  <a:pt x="0" y="0"/>
                </a:lnTo>
                <a:close/>
              </a:path>
            </a:pathLst>
          </a:custGeom>
          <a:blipFill rotWithShape="1">
            <a:blip r:embed="rId4">
              <a:alphaModFix/>
            </a:blip>
            <a:stretch>
              <a:fillRect b="0" l="0" r="0" t="0"/>
            </a:stretch>
          </a:blipFill>
          <a:ln>
            <a:noFill/>
          </a:ln>
        </p:spPr>
      </p:sp>
      <p:sp>
        <p:nvSpPr>
          <p:cNvPr id="707" name="Google Shape;707;p56"/>
          <p:cNvSpPr/>
          <p:nvPr/>
        </p:nvSpPr>
        <p:spPr>
          <a:xfrm>
            <a:off x="7998914" y="4710396"/>
            <a:ext cx="10289086" cy="5576604"/>
          </a:xfrm>
          <a:custGeom>
            <a:rect b="b" l="l" r="r" t="t"/>
            <a:pathLst>
              <a:path extrusionOk="0" h="5576604" w="10289086">
                <a:moveTo>
                  <a:pt x="0" y="0"/>
                </a:moveTo>
                <a:lnTo>
                  <a:pt x="10289086" y="0"/>
                </a:lnTo>
                <a:lnTo>
                  <a:pt x="10289086" y="5576604"/>
                </a:lnTo>
                <a:lnTo>
                  <a:pt x="0" y="5576604"/>
                </a:lnTo>
                <a:lnTo>
                  <a:pt x="0" y="0"/>
                </a:lnTo>
                <a:close/>
              </a:path>
            </a:pathLst>
          </a:custGeom>
          <a:blipFill rotWithShape="1">
            <a:blip r:embed="rId5">
              <a:alphaModFix/>
            </a:blip>
            <a:stretch>
              <a:fillRect b="0" l="0" r="0" t="0"/>
            </a:stretch>
          </a:blipFill>
          <a:ln>
            <a:noFill/>
          </a:ln>
        </p:spPr>
      </p:sp>
      <p:sp>
        <p:nvSpPr>
          <p:cNvPr id="708" name="Google Shape;708;p56"/>
          <p:cNvSpPr/>
          <p:nvPr/>
        </p:nvSpPr>
        <p:spPr>
          <a:xfrm>
            <a:off x="0" y="4668527"/>
            <a:ext cx="8351784" cy="5618473"/>
          </a:xfrm>
          <a:custGeom>
            <a:rect b="b" l="l" r="r" t="t"/>
            <a:pathLst>
              <a:path extrusionOk="0" h="5618473" w="8351784">
                <a:moveTo>
                  <a:pt x="0" y="0"/>
                </a:moveTo>
                <a:lnTo>
                  <a:pt x="8351784" y="0"/>
                </a:lnTo>
                <a:lnTo>
                  <a:pt x="8351784" y="5618473"/>
                </a:lnTo>
                <a:lnTo>
                  <a:pt x="0" y="5618473"/>
                </a:lnTo>
                <a:lnTo>
                  <a:pt x="0" y="0"/>
                </a:lnTo>
                <a:close/>
              </a:path>
            </a:pathLst>
          </a:custGeom>
          <a:blipFill rotWithShape="1">
            <a:blip r:embed="rId6">
              <a:alphaModFix/>
            </a:blip>
            <a:stretch>
              <a:fillRect b="0" l="0" r="0" t="0"/>
            </a:stretch>
          </a:blipFill>
          <a:ln>
            <a:noFill/>
          </a:ln>
        </p:spPr>
      </p:sp>
      <p:sp>
        <p:nvSpPr>
          <p:cNvPr id="709" name="Google Shape;709;p56"/>
          <p:cNvSpPr txBox="1"/>
          <p:nvPr/>
        </p:nvSpPr>
        <p:spPr>
          <a:xfrm>
            <a:off x="0" y="507052"/>
            <a:ext cx="18288000" cy="4035738"/>
          </a:xfrm>
          <a:prstGeom prst="rect">
            <a:avLst/>
          </a:prstGeom>
          <a:noFill/>
          <a:ln>
            <a:noFill/>
          </a:ln>
        </p:spPr>
        <p:txBody>
          <a:bodyPr anchorCtr="0" anchor="t" bIns="0" lIns="0" spcFirstLastPara="1" rIns="0" wrap="square" tIns="0">
            <a:spAutoFit/>
          </a:bodyPr>
          <a:lstStyle/>
          <a:p>
            <a:pPr indent="0" lvl="0" marL="0" marR="0" rtl="0" algn="ctr">
              <a:lnSpc>
                <a:spcPct val="140026"/>
              </a:lnSpc>
              <a:spcBef>
                <a:spcPts val="0"/>
              </a:spcBef>
              <a:spcAft>
                <a:spcPts val="0"/>
              </a:spcAft>
              <a:buNone/>
            </a:pPr>
            <a:r>
              <a:rPr b="1" i="0" lang="en-US" sz="3830" u="none" cap="none" strike="noStrike">
                <a:solidFill>
                  <a:srgbClr val="000000"/>
                </a:solidFill>
                <a:latin typeface="Open Sans ExtraBold"/>
                <a:ea typeface="Open Sans ExtraBold"/>
                <a:cs typeface="Open Sans ExtraBold"/>
                <a:sym typeface="Open Sans ExtraBold"/>
              </a:rPr>
              <a:t>Con este clico de vida pretendemos tener una especificación clara al momento de entregar los requerimientos, en caso de encontrar algún problema igualmente entregar parte de los </a:t>
            </a:r>
            <a:endParaRPr/>
          </a:p>
          <a:p>
            <a:pPr indent="0" lvl="0" marL="0" marR="0" rtl="0" algn="ctr">
              <a:lnSpc>
                <a:spcPct val="140026"/>
              </a:lnSpc>
              <a:spcBef>
                <a:spcPts val="0"/>
              </a:spcBef>
              <a:spcAft>
                <a:spcPts val="0"/>
              </a:spcAft>
              <a:buNone/>
            </a:pPr>
            <a:r>
              <a:rPr b="1" i="0" lang="en-US" sz="3830" u="none" cap="none" strike="noStrike">
                <a:solidFill>
                  <a:srgbClr val="000000"/>
                </a:solidFill>
                <a:latin typeface="Open Sans ExtraBold"/>
                <a:ea typeface="Open Sans ExtraBold"/>
                <a:cs typeface="Open Sans ExtraBold"/>
                <a:sym typeface="Open Sans ExtraBold"/>
              </a:rPr>
              <a:t>requerimientos especificados, en caso de haber cambios, se analizaran los nuevos requerimientos para hacer unos requerimientos correctos.</a:t>
            </a:r>
            <a:endParaRPr/>
          </a:p>
          <a:p>
            <a:pPr indent="0" lvl="0" marL="0" marR="0" rtl="0" algn="ctr">
              <a:lnSpc>
                <a:spcPct val="140026"/>
              </a:lnSpc>
              <a:spcBef>
                <a:spcPts val="0"/>
              </a:spcBef>
              <a:spcAft>
                <a:spcPts val="0"/>
              </a:spcAft>
              <a:buNone/>
            </a:pPr>
            <a:r>
              <a:t/>
            </a:r>
            <a:endParaRPr b="1" i="0" sz="3830" u="none" cap="none" strike="noStrike">
              <a:solidFill>
                <a:srgbClr val="000000"/>
              </a:solidFill>
              <a:latin typeface="Open Sans ExtraBold"/>
              <a:ea typeface="Open Sans ExtraBold"/>
              <a:cs typeface="Open Sans ExtraBold"/>
              <a:sym typeface="Open Sans ExtraBo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57"/>
          <p:cNvSpPr/>
          <p:nvPr/>
        </p:nvSpPr>
        <p:spPr>
          <a:xfrm>
            <a:off x="-1344034" y="7314923"/>
            <a:ext cx="6722198" cy="6172200"/>
          </a:xfrm>
          <a:custGeom>
            <a:rect b="b" l="l" r="r" t="t"/>
            <a:pathLst>
              <a:path extrusionOk="0" h="6172200" w="6722198">
                <a:moveTo>
                  <a:pt x="0" y="0"/>
                </a:moveTo>
                <a:lnTo>
                  <a:pt x="6722198" y="0"/>
                </a:lnTo>
                <a:lnTo>
                  <a:pt x="6722198" y="6172200"/>
                </a:lnTo>
                <a:lnTo>
                  <a:pt x="0" y="6172200"/>
                </a:lnTo>
                <a:lnTo>
                  <a:pt x="0" y="0"/>
                </a:lnTo>
                <a:close/>
              </a:path>
            </a:pathLst>
          </a:custGeom>
          <a:blipFill rotWithShape="1">
            <a:blip r:embed="rId3">
              <a:alphaModFix/>
            </a:blip>
            <a:stretch>
              <a:fillRect b="0" l="0" r="0" t="0"/>
            </a:stretch>
          </a:blipFill>
          <a:ln>
            <a:noFill/>
          </a:ln>
        </p:spPr>
      </p:sp>
      <p:sp>
        <p:nvSpPr>
          <p:cNvPr id="715" name="Google Shape;715;p57"/>
          <p:cNvSpPr/>
          <p:nvPr/>
        </p:nvSpPr>
        <p:spPr>
          <a:xfrm>
            <a:off x="-3202135" y="5815557"/>
            <a:ext cx="4985647" cy="5303879"/>
          </a:xfrm>
          <a:custGeom>
            <a:rect b="b" l="l" r="r" t="t"/>
            <a:pathLst>
              <a:path extrusionOk="0" h="5303879" w="4985647">
                <a:moveTo>
                  <a:pt x="0" y="0"/>
                </a:moveTo>
                <a:lnTo>
                  <a:pt x="4985647" y="0"/>
                </a:lnTo>
                <a:lnTo>
                  <a:pt x="4985647" y="5303879"/>
                </a:lnTo>
                <a:lnTo>
                  <a:pt x="0" y="5303879"/>
                </a:lnTo>
                <a:lnTo>
                  <a:pt x="0" y="0"/>
                </a:lnTo>
                <a:close/>
              </a:path>
            </a:pathLst>
          </a:custGeom>
          <a:blipFill rotWithShape="1">
            <a:blip r:embed="rId4">
              <a:alphaModFix/>
            </a:blip>
            <a:stretch>
              <a:fillRect b="0" l="0" r="0" t="0"/>
            </a:stretch>
          </a:blipFill>
          <a:ln>
            <a:noFill/>
          </a:ln>
        </p:spPr>
      </p:sp>
      <p:sp>
        <p:nvSpPr>
          <p:cNvPr id="716" name="Google Shape;716;p57"/>
          <p:cNvSpPr/>
          <p:nvPr/>
        </p:nvSpPr>
        <p:spPr>
          <a:xfrm flipH="1">
            <a:off x="10097666" y="6254241"/>
            <a:ext cx="12080352" cy="7094461"/>
          </a:xfrm>
          <a:custGeom>
            <a:rect b="b" l="l" r="r" t="t"/>
            <a:pathLst>
              <a:path extrusionOk="0" h="7094461" w="12080352">
                <a:moveTo>
                  <a:pt x="12080352" y="0"/>
                </a:moveTo>
                <a:lnTo>
                  <a:pt x="0" y="0"/>
                </a:lnTo>
                <a:lnTo>
                  <a:pt x="0" y="7094461"/>
                </a:lnTo>
                <a:lnTo>
                  <a:pt x="12080352" y="7094461"/>
                </a:lnTo>
                <a:lnTo>
                  <a:pt x="12080352" y="0"/>
                </a:lnTo>
                <a:close/>
              </a:path>
            </a:pathLst>
          </a:custGeom>
          <a:blipFill rotWithShape="1">
            <a:blip r:embed="rId5">
              <a:alphaModFix/>
            </a:blip>
            <a:stretch>
              <a:fillRect b="0" l="0" r="0" t="0"/>
            </a:stretch>
          </a:blipFill>
          <a:ln>
            <a:noFill/>
          </a:ln>
        </p:spPr>
      </p:sp>
      <p:sp>
        <p:nvSpPr>
          <p:cNvPr id="717" name="Google Shape;717;p57"/>
          <p:cNvSpPr/>
          <p:nvPr/>
        </p:nvSpPr>
        <p:spPr>
          <a:xfrm flipH="1" rot="10800000">
            <a:off x="-1982686" y="-3547231"/>
            <a:ext cx="12080352" cy="7094461"/>
          </a:xfrm>
          <a:custGeom>
            <a:rect b="b" l="l" r="r" t="t"/>
            <a:pathLst>
              <a:path extrusionOk="0" h="7094461" w="12080352">
                <a:moveTo>
                  <a:pt x="0" y="7094462"/>
                </a:moveTo>
                <a:lnTo>
                  <a:pt x="12080352" y="7094462"/>
                </a:lnTo>
                <a:lnTo>
                  <a:pt x="12080352" y="0"/>
                </a:lnTo>
                <a:lnTo>
                  <a:pt x="0" y="0"/>
                </a:lnTo>
                <a:lnTo>
                  <a:pt x="0" y="7094462"/>
                </a:lnTo>
                <a:close/>
              </a:path>
            </a:pathLst>
          </a:custGeom>
          <a:blipFill rotWithShape="1">
            <a:blip r:embed="rId6">
              <a:alphaModFix/>
            </a:blip>
            <a:stretch>
              <a:fillRect b="0" l="0" r="0" t="0"/>
            </a:stretch>
          </a:blipFill>
          <a:ln>
            <a:noFill/>
          </a:ln>
        </p:spPr>
      </p:sp>
      <p:sp>
        <p:nvSpPr>
          <p:cNvPr id="718" name="Google Shape;718;p57"/>
          <p:cNvSpPr/>
          <p:nvPr/>
        </p:nvSpPr>
        <p:spPr>
          <a:xfrm>
            <a:off x="14818546" y="-3656601"/>
            <a:ext cx="6722198" cy="6172200"/>
          </a:xfrm>
          <a:custGeom>
            <a:rect b="b" l="l" r="r" t="t"/>
            <a:pathLst>
              <a:path extrusionOk="0" h="6172200" w="6722198">
                <a:moveTo>
                  <a:pt x="0" y="0"/>
                </a:moveTo>
                <a:lnTo>
                  <a:pt x="6722198" y="0"/>
                </a:lnTo>
                <a:lnTo>
                  <a:pt x="6722198" y="6172200"/>
                </a:lnTo>
                <a:lnTo>
                  <a:pt x="0" y="6172200"/>
                </a:lnTo>
                <a:lnTo>
                  <a:pt x="0" y="0"/>
                </a:lnTo>
                <a:close/>
              </a:path>
            </a:pathLst>
          </a:custGeom>
          <a:blipFill rotWithShape="1">
            <a:blip r:embed="rId3">
              <a:alphaModFix/>
            </a:blip>
            <a:stretch>
              <a:fillRect b="0" l="0" r="0" t="0"/>
            </a:stretch>
          </a:blipFill>
          <a:ln>
            <a:noFill/>
          </a:ln>
        </p:spPr>
      </p:sp>
      <p:sp>
        <p:nvSpPr>
          <p:cNvPr id="719" name="Google Shape;719;p57"/>
          <p:cNvSpPr/>
          <p:nvPr/>
        </p:nvSpPr>
        <p:spPr>
          <a:xfrm>
            <a:off x="13645019" y="-3656601"/>
            <a:ext cx="4985647" cy="5303879"/>
          </a:xfrm>
          <a:custGeom>
            <a:rect b="b" l="l" r="r" t="t"/>
            <a:pathLst>
              <a:path extrusionOk="0" h="5303879" w="4985647">
                <a:moveTo>
                  <a:pt x="0" y="0"/>
                </a:moveTo>
                <a:lnTo>
                  <a:pt x="4985646" y="0"/>
                </a:lnTo>
                <a:lnTo>
                  <a:pt x="4985646" y="5303879"/>
                </a:lnTo>
                <a:lnTo>
                  <a:pt x="0" y="5303879"/>
                </a:lnTo>
                <a:lnTo>
                  <a:pt x="0" y="0"/>
                </a:lnTo>
                <a:close/>
              </a:path>
            </a:pathLst>
          </a:custGeom>
          <a:blipFill rotWithShape="1">
            <a:blip r:embed="rId4">
              <a:alphaModFix/>
            </a:blip>
            <a:stretch>
              <a:fillRect b="0" l="0" r="0" t="0"/>
            </a:stretch>
          </a:blipFill>
          <a:ln>
            <a:noFill/>
          </a:ln>
        </p:spPr>
      </p:sp>
      <p:grpSp>
        <p:nvGrpSpPr>
          <p:cNvPr id="720" name="Google Shape;720;p57"/>
          <p:cNvGrpSpPr/>
          <p:nvPr/>
        </p:nvGrpSpPr>
        <p:grpSpPr>
          <a:xfrm>
            <a:off x="1028700" y="811709"/>
            <a:ext cx="16230600" cy="8446591"/>
            <a:chOff x="0" y="-57150"/>
            <a:chExt cx="4274726" cy="2224617"/>
          </a:xfrm>
        </p:grpSpPr>
        <p:sp>
          <p:nvSpPr>
            <p:cNvPr id="721" name="Google Shape;721;p57"/>
            <p:cNvSpPr/>
            <p:nvPr/>
          </p:nvSpPr>
          <p:spPr>
            <a:xfrm>
              <a:off x="0" y="0"/>
              <a:ext cx="4274726" cy="2167467"/>
            </a:xfrm>
            <a:custGeom>
              <a:rect b="b" l="l" r="r" t="t"/>
              <a:pathLst>
                <a:path extrusionOk="0" h="2167467" w="4274726">
                  <a:moveTo>
                    <a:pt x="0" y="0"/>
                  </a:moveTo>
                  <a:lnTo>
                    <a:pt x="4274726" y="0"/>
                  </a:lnTo>
                  <a:lnTo>
                    <a:pt x="4274726" y="2167467"/>
                  </a:lnTo>
                  <a:lnTo>
                    <a:pt x="0" y="2167467"/>
                  </a:lnTo>
                  <a:close/>
                </a:path>
              </a:pathLst>
            </a:custGeom>
            <a:solidFill>
              <a:srgbClr val="000000">
                <a:alpha val="0"/>
              </a:srgbClr>
            </a:solidFill>
            <a:ln cap="flat" cmpd="sng" w="9525">
              <a:solidFill>
                <a:srgbClr val="000000"/>
              </a:solidFill>
              <a:prstDash val="solid"/>
              <a:round/>
              <a:headEnd len="sm" w="sm" type="none"/>
              <a:tailEnd len="sm" w="sm" type="none"/>
            </a:ln>
          </p:spPr>
        </p:sp>
        <p:sp>
          <p:nvSpPr>
            <p:cNvPr id="722" name="Google Shape;722;p57"/>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85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23" name="Google Shape;723;p57"/>
          <p:cNvSpPr txBox="1"/>
          <p:nvPr/>
        </p:nvSpPr>
        <p:spPr>
          <a:xfrm>
            <a:off x="3276145" y="3320090"/>
            <a:ext cx="11735711" cy="3532513"/>
          </a:xfrm>
          <a:prstGeom prst="rect">
            <a:avLst/>
          </a:prstGeom>
          <a:noFill/>
          <a:ln>
            <a:noFill/>
          </a:ln>
        </p:spPr>
        <p:txBody>
          <a:bodyPr anchorCtr="0" anchor="t" bIns="0" lIns="0" spcFirstLastPara="1" rIns="0" wrap="square" tIns="0">
            <a:spAutoFit/>
          </a:bodyPr>
          <a:lstStyle/>
          <a:p>
            <a:pPr indent="0" lvl="0" marL="0" marR="0" rtl="0" algn="ctr">
              <a:lnSpc>
                <a:spcPct val="136003"/>
              </a:lnSpc>
              <a:spcBef>
                <a:spcPts val="0"/>
              </a:spcBef>
              <a:spcAft>
                <a:spcPts val="0"/>
              </a:spcAft>
              <a:buNone/>
            </a:pPr>
            <a:r>
              <a:rPr b="0" i="0" lang="en-US" sz="10374" u="none" cap="none" strike="noStrike">
                <a:solidFill>
                  <a:srgbClr val="292F33"/>
                </a:solidFill>
                <a:latin typeface="League Spartan"/>
                <a:ea typeface="League Spartan"/>
                <a:cs typeface="League Spartan"/>
                <a:sym typeface="League Spartan"/>
              </a:rPr>
              <a:t>DIAGRAMA DE GANTT</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727" name="Shape 727"/>
        <p:cNvGrpSpPr/>
        <p:nvPr/>
      </p:nvGrpSpPr>
      <p:grpSpPr>
        <a:xfrm>
          <a:off x="0" y="0"/>
          <a:ext cx="0" cy="0"/>
          <a:chOff x="0" y="0"/>
          <a:chExt cx="0" cy="0"/>
        </a:xfrm>
      </p:grpSpPr>
      <p:sp>
        <p:nvSpPr>
          <p:cNvPr id="728" name="Google Shape;728;p58"/>
          <p:cNvSpPr/>
          <p:nvPr/>
        </p:nvSpPr>
        <p:spPr>
          <a:xfrm>
            <a:off x="0" y="328137"/>
            <a:ext cx="18288000" cy="9258300"/>
          </a:xfrm>
          <a:custGeom>
            <a:rect b="b" l="l" r="r" t="t"/>
            <a:pathLst>
              <a:path extrusionOk="0" h="9258300" w="18288000">
                <a:moveTo>
                  <a:pt x="0" y="0"/>
                </a:moveTo>
                <a:lnTo>
                  <a:pt x="18288000" y="0"/>
                </a:lnTo>
                <a:lnTo>
                  <a:pt x="18288000" y="9258300"/>
                </a:lnTo>
                <a:lnTo>
                  <a:pt x="0" y="9258300"/>
                </a:lnTo>
                <a:lnTo>
                  <a:pt x="0" y="0"/>
                </a:lnTo>
                <a:close/>
              </a:path>
            </a:pathLst>
          </a:custGeom>
          <a:blipFill rotWithShape="1">
            <a:blip r:embed="rId3">
              <a:alphaModFix/>
            </a:blip>
            <a:stretch>
              <a:fillRect b="0" l="-265" r="-265" t="0"/>
            </a:stretch>
          </a:blipFill>
          <a:ln>
            <a:noFill/>
          </a:ln>
        </p:spPr>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pic>
        <p:nvPicPr>
          <p:cNvPr id="733" name="Google Shape;733;p59"/>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sp>
        <p:nvSpPr>
          <p:cNvPr id="734" name="Google Shape;734;p59"/>
          <p:cNvSpPr/>
          <p:nvPr/>
        </p:nvSpPr>
        <p:spPr>
          <a:xfrm rot="7659121">
            <a:off x="15091031" y="5585714"/>
            <a:ext cx="7629294" cy="7828566"/>
          </a:xfrm>
          <a:custGeom>
            <a:rect b="b" l="l" r="r" t="t"/>
            <a:pathLst>
              <a:path extrusionOk="0" h="7828566" w="7629294">
                <a:moveTo>
                  <a:pt x="0" y="0"/>
                </a:moveTo>
                <a:lnTo>
                  <a:pt x="7629294" y="0"/>
                </a:lnTo>
                <a:lnTo>
                  <a:pt x="7629294" y="7828566"/>
                </a:lnTo>
                <a:lnTo>
                  <a:pt x="0" y="7828566"/>
                </a:lnTo>
                <a:lnTo>
                  <a:pt x="0" y="0"/>
                </a:lnTo>
                <a:close/>
              </a:path>
            </a:pathLst>
          </a:custGeom>
          <a:blipFill rotWithShape="1">
            <a:blip r:embed="rId4">
              <a:alphaModFix/>
            </a:blip>
            <a:stretch>
              <a:fillRect b="0" l="0" r="0" t="0"/>
            </a:stretch>
          </a:blipFill>
          <a:ln>
            <a:noFill/>
          </a:ln>
        </p:spPr>
      </p:sp>
      <p:sp>
        <p:nvSpPr>
          <p:cNvPr id="735" name="Google Shape;735;p59"/>
          <p:cNvSpPr/>
          <p:nvPr/>
        </p:nvSpPr>
        <p:spPr>
          <a:xfrm>
            <a:off x="-3258071" y="-4629150"/>
            <a:ext cx="9022634" cy="9258300"/>
          </a:xfrm>
          <a:custGeom>
            <a:rect b="b" l="l" r="r" t="t"/>
            <a:pathLst>
              <a:path extrusionOk="0" h="9258300" w="9022634">
                <a:moveTo>
                  <a:pt x="0" y="0"/>
                </a:moveTo>
                <a:lnTo>
                  <a:pt x="9022634" y="0"/>
                </a:lnTo>
                <a:lnTo>
                  <a:pt x="9022634" y="9258300"/>
                </a:lnTo>
                <a:lnTo>
                  <a:pt x="0" y="9258300"/>
                </a:lnTo>
                <a:lnTo>
                  <a:pt x="0" y="0"/>
                </a:lnTo>
                <a:close/>
              </a:path>
            </a:pathLst>
          </a:custGeom>
          <a:blipFill rotWithShape="1">
            <a:blip r:embed="rId4">
              <a:alphaModFix/>
            </a:blip>
            <a:stretch>
              <a:fillRect b="0" l="0" r="0" t="0"/>
            </a:stretch>
          </a:blipFill>
          <a:ln>
            <a:noFill/>
          </a:ln>
        </p:spPr>
      </p:sp>
      <p:grpSp>
        <p:nvGrpSpPr>
          <p:cNvPr id="736" name="Google Shape;736;p59"/>
          <p:cNvGrpSpPr/>
          <p:nvPr/>
        </p:nvGrpSpPr>
        <p:grpSpPr>
          <a:xfrm>
            <a:off x="2719596" y="3103606"/>
            <a:ext cx="12848809" cy="4307509"/>
            <a:chOff x="0" y="-19050"/>
            <a:chExt cx="2481314" cy="831850"/>
          </a:xfrm>
        </p:grpSpPr>
        <p:sp>
          <p:nvSpPr>
            <p:cNvPr id="737" name="Google Shape;737;p59"/>
            <p:cNvSpPr/>
            <p:nvPr/>
          </p:nvSpPr>
          <p:spPr>
            <a:xfrm>
              <a:off x="0" y="0"/>
              <a:ext cx="2481314" cy="812800"/>
            </a:xfrm>
            <a:custGeom>
              <a:rect b="b" l="l" r="r" t="t"/>
              <a:pathLst>
                <a:path extrusionOk="0" h="812800" w="2481314">
                  <a:moveTo>
                    <a:pt x="0" y="0"/>
                  </a:moveTo>
                  <a:lnTo>
                    <a:pt x="2481314" y="0"/>
                  </a:lnTo>
                  <a:lnTo>
                    <a:pt x="2481314" y="812800"/>
                  </a:lnTo>
                  <a:lnTo>
                    <a:pt x="0" y="812800"/>
                  </a:lnTo>
                  <a:close/>
                </a:path>
              </a:pathLst>
            </a:custGeom>
            <a:solidFill>
              <a:srgbClr val="000000">
                <a:alpha val="0"/>
              </a:srgbClr>
            </a:solidFill>
            <a:ln cap="flat" cmpd="sng" w="38100">
              <a:solidFill>
                <a:srgbClr val="000000"/>
              </a:solidFill>
              <a:prstDash val="solid"/>
              <a:round/>
              <a:headEnd len="sm" w="sm" type="none"/>
              <a:tailEnd len="sm" w="sm" type="none"/>
            </a:ln>
          </p:spPr>
        </p:sp>
        <p:sp>
          <p:nvSpPr>
            <p:cNvPr id="738" name="Google Shape;738;p59"/>
            <p:cNvSpPr txBox="1"/>
            <p:nvPr/>
          </p:nvSpPr>
          <p:spPr>
            <a:xfrm>
              <a:off x="0" y="-19050"/>
              <a:ext cx="812800" cy="8318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39" name="Google Shape;739;p59"/>
          <p:cNvSpPr/>
          <p:nvPr/>
        </p:nvSpPr>
        <p:spPr>
          <a:xfrm>
            <a:off x="15795444" y="370469"/>
            <a:ext cx="1847264" cy="2365057"/>
          </a:xfrm>
          <a:custGeom>
            <a:rect b="b" l="l" r="r" t="t"/>
            <a:pathLst>
              <a:path extrusionOk="0" h="2365057" w="1847264">
                <a:moveTo>
                  <a:pt x="0" y="0"/>
                </a:moveTo>
                <a:lnTo>
                  <a:pt x="1847263" y="0"/>
                </a:lnTo>
                <a:lnTo>
                  <a:pt x="1847263" y="2365057"/>
                </a:lnTo>
                <a:lnTo>
                  <a:pt x="0" y="2365057"/>
                </a:lnTo>
                <a:lnTo>
                  <a:pt x="0" y="0"/>
                </a:lnTo>
                <a:close/>
              </a:path>
            </a:pathLst>
          </a:custGeom>
          <a:blipFill rotWithShape="1">
            <a:blip r:embed="rId5">
              <a:alphaModFix/>
            </a:blip>
            <a:stretch>
              <a:fillRect b="0" l="0" r="0" t="0"/>
            </a:stretch>
          </a:blipFill>
          <a:ln>
            <a:noFill/>
          </a:ln>
        </p:spPr>
      </p:sp>
      <p:sp>
        <p:nvSpPr>
          <p:cNvPr id="740" name="Google Shape;740;p59"/>
          <p:cNvSpPr txBox="1"/>
          <p:nvPr/>
        </p:nvSpPr>
        <p:spPr>
          <a:xfrm>
            <a:off x="3005734" y="4408637"/>
            <a:ext cx="12214099" cy="1661020"/>
          </a:xfrm>
          <a:prstGeom prst="rect">
            <a:avLst/>
          </a:prstGeom>
          <a:noFill/>
          <a:ln>
            <a:noFill/>
          </a:ln>
        </p:spPr>
        <p:txBody>
          <a:bodyPr anchorCtr="0" anchor="t" bIns="0" lIns="0" spcFirstLastPara="1" rIns="0" wrap="square" tIns="0">
            <a:spAutoFit/>
          </a:bodyPr>
          <a:lstStyle/>
          <a:p>
            <a:pPr indent="0" lvl="0" marL="0" marR="0" rtl="0" algn="ctr">
              <a:lnSpc>
                <a:spcPct val="138001"/>
              </a:lnSpc>
              <a:spcBef>
                <a:spcPts val="0"/>
              </a:spcBef>
              <a:spcAft>
                <a:spcPts val="0"/>
              </a:spcAft>
              <a:buNone/>
            </a:pPr>
            <a:r>
              <a:rPr b="1" i="0" lang="en-US" sz="9839" u="none" cap="none" strike="noStrike">
                <a:solidFill>
                  <a:srgbClr val="231F20"/>
                </a:solidFill>
                <a:latin typeface="Oswald"/>
                <a:ea typeface="Oswald"/>
                <a:cs typeface="Oswald"/>
                <a:sym typeface="Oswald"/>
              </a:rPr>
              <a:t>POR SU ATENCION</a:t>
            </a:r>
            <a:endParaRPr/>
          </a:p>
        </p:txBody>
      </p:sp>
      <p:sp>
        <p:nvSpPr>
          <p:cNvPr id="741" name="Google Shape;741;p59"/>
          <p:cNvSpPr txBox="1"/>
          <p:nvPr/>
        </p:nvSpPr>
        <p:spPr>
          <a:xfrm>
            <a:off x="3005734" y="3438109"/>
            <a:ext cx="12214099" cy="1186902"/>
          </a:xfrm>
          <a:prstGeom prst="rect">
            <a:avLst/>
          </a:prstGeom>
          <a:noFill/>
          <a:ln>
            <a:noFill/>
          </a:ln>
        </p:spPr>
        <p:txBody>
          <a:bodyPr anchorCtr="0" anchor="t" bIns="0" lIns="0" spcFirstLastPara="1" rIns="0" wrap="square" tIns="0">
            <a:spAutoFit/>
          </a:bodyPr>
          <a:lstStyle/>
          <a:p>
            <a:pPr indent="0" lvl="0" marL="0" marR="0" rtl="0" algn="ctr">
              <a:lnSpc>
                <a:spcPct val="138034"/>
              </a:lnSpc>
              <a:spcBef>
                <a:spcPts val="0"/>
              </a:spcBef>
              <a:spcAft>
                <a:spcPts val="0"/>
              </a:spcAft>
              <a:buNone/>
            </a:pPr>
            <a:r>
              <a:rPr b="1" i="0" lang="en-US" sz="7062" u="none" cap="none" strike="noStrike">
                <a:solidFill>
                  <a:srgbClr val="231F20"/>
                </a:solidFill>
                <a:latin typeface="Oswald"/>
                <a:ea typeface="Oswald"/>
                <a:cs typeface="Oswald"/>
                <a:sym typeface="Oswald"/>
              </a:rPr>
              <a:t> GRACIAS</a:t>
            </a:r>
            <a:endParaRPr/>
          </a:p>
        </p:txBody>
      </p:sp>
      <p:sp>
        <p:nvSpPr>
          <p:cNvPr id="742" name="Google Shape;742;p59"/>
          <p:cNvSpPr txBox="1"/>
          <p:nvPr/>
        </p:nvSpPr>
        <p:spPr>
          <a:xfrm>
            <a:off x="2719596" y="7482578"/>
            <a:ext cx="12848809" cy="441638"/>
          </a:xfrm>
          <a:prstGeom prst="rect">
            <a:avLst/>
          </a:prstGeom>
          <a:noFill/>
          <a:ln>
            <a:noFill/>
          </a:ln>
        </p:spPr>
        <p:txBody>
          <a:bodyPr anchorCtr="0" anchor="t" bIns="0" lIns="0" spcFirstLastPara="1" rIns="0" wrap="square" tIns="0">
            <a:spAutoFit/>
          </a:bodyPr>
          <a:lstStyle/>
          <a:p>
            <a:pPr indent="0" lvl="0" marL="0" marR="0" rtl="0" algn="ctr">
              <a:lnSpc>
                <a:spcPct val="137994"/>
              </a:lnSpc>
              <a:spcBef>
                <a:spcPts val="0"/>
              </a:spcBef>
              <a:spcAft>
                <a:spcPts val="0"/>
              </a:spcAft>
              <a:buNone/>
            </a:pPr>
            <a:r>
              <a:rPr b="1" i="0" lang="en-US" sz="2653" u="none" cap="none" strike="noStrike">
                <a:solidFill>
                  <a:srgbClr val="231F20"/>
                </a:solidFill>
                <a:latin typeface="Montserrat"/>
                <a:ea typeface="Montserrat"/>
                <a:cs typeface="Montserrat"/>
                <a:sym typeface="Montserrat"/>
              </a:rPr>
              <a:t>PRESENTACION DE EL PROYECTO "BIBLIOTECA PARA LA UACM"</a:t>
            </a:r>
            <a:endParaRPr/>
          </a:p>
        </p:txBody>
      </p:sp>
      <p:sp>
        <p:nvSpPr>
          <p:cNvPr id="743" name="Google Shape;743;p59"/>
          <p:cNvSpPr txBox="1"/>
          <p:nvPr/>
        </p:nvSpPr>
        <p:spPr>
          <a:xfrm>
            <a:off x="15795444" y="2805481"/>
            <a:ext cx="1865640" cy="1465281"/>
          </a:xfrm>
          <a:prstGeom prst="rect">
            <a:avLst/>
          </a:prstGeom>
          <a:noFill/>
          <a:ln>
            <a:noFill/>
          </a:ln>
        </p:spPr>
        <p:txBody>
          <a:bodyPr anchorCtr="0" anchor="t" bIns="0" lIns="0" spcFirstLastPara="1" rIns="0" wrap="square" tIns="0">
            <a:spAutoFit/>
          </a:bodyPr>
          <a:lstStyle/>
          <a:p>
            <a:pPr indent="0" lvl="0" marL="0" marR="0" rtl="0" algn="ctr">
              <a:lnSpc>
                <a:spcPct val="137982"/>
              </a:lnSpc>
              <a:spcBef>
                <a:spcPts val="0"/>
              </a:spcBef>
              <a:spcAft>
                <a:spcPts val="0"/>
              </a:spcAft>
              <a:buNone/>
            </a:pPr>
            <a:r>
              <a:rPr b="1" i="0" lang="en-US" sz="1735" u="none" cap="none" strike="noStrike">
                <a:solidFill>
                  <a:srgbClr val="231F20"/>
                </a:solidFill>
                <a:latin typeface="Montserrat"/>
                <a:ea typeface="Montserrat"/>
                <a:cs typeface="Montserrat"/>
                <a:sym typeface="Montserrat"/>
              </a:rPr>
              <a:t>UNIVERSIDAD AUTONOMA DE LA CIUDAD DE MEXICO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6"/>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grpSp>
        <p:nvGrpSpPr>
          <p:cNvPr id="202" name="Google Shape;202;p6"/>
          <p:cNvGrpSpPr/>
          <p:nvPr/>
        </p:nvGrpSpPr>
        <p:grpSpPr>
          <a:xfrm>
            <a:off x="1219034" y="1096148"/>
            <a:ext cx="3474003" cy="3303085"/>
            <a:chOff x="0" y="-57150"/>
            <a:chExt cx="914964" cy="869950"/>
          </a:xfrm>
        </p:grpSpPr>
        <p:sp>
          <p:nvSpPr>
            <p:cNvPr id="203" name="Google Shape;203;p6"/>
            <p:cNvSpPr/>
            <p:nvPr/>
          </p:nvSpPr>
          <p:spPr>
            <a:xfrm>
              <a:off x="0" y="0"/>
              <a:ext cx="914964" cy="170593"/>
            </a:xfrm>
            <a:custGeom>
              <a:rect b="b" l="l" r="r" t="t"/>
              <a:pathLst>
                <a:path extrusionOk="0" h="170593" w="914964">
                  <a:moveTo>
                    <a:pt x="0" y="0"/>
                  </a:moveTo>
                  <a:lnTo>
                    <a:pt x="914964" y="0"/>
                  </a:lnTo>
                  <a:lnTo>
                    <a:pt x="914964" y="170593"/>
                  </a:lnTo>
                  <a:lnTo>
                    <a:pt x="0" y="170593"/>
                  </a:lnTo>
                  <a:close/>
                </a:path>
              </a:pathLst>
            </a:custGeom>
            <a:solidFill>
              <a:srgbClr val="1A1A1A"/>
            </a:solidFill>
            <a:ln>
              <a:noFill/>
            </a:ln>
          </p:spPr>
        </p:sp>
        <p:sp>
          <p:nvSpPr>
            <p:cNvPr id="204" name="Google Shape;204;p6"/>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1" i="0" lang="en-US" sz="2981" u="none" cap="none" strike="noStrike">
                  <a:solidFill>
                    <a:srgbClr val="FFFFFF"/>
                  </a:solidFill>
                  <a:latin typeface="DM Sans"/>
                  <a:ea typeface="DM Sans"/>
                  <a:cs typeface="DM Sans"/>
                  <a:sym typeface="DM Sans"/>
                </a:rPr>
                <a:t> Beneficio n° 1</a:t>
              </a:r>
              <a:endParaRPr/>
            </a:p>
          </p:txBody>
        </p:sp>
      </p:grpSp>
      <p:sp>
        <p:nvSpPr>
          <p:cNvPr id="205" name="Google Shape;205;p6"/>
          <p:cNvSpPr txBox="1"/>
          <p:nvPr/>
        </p:nvSpPr>
        <p:spPr>
          <a:xfrm>
            <a:off x="5818078" y="134492"/>
            <a:ext cx="5967084" cy="1349947"/>
          </a:xfrm>
          <a:prstGeom prst="rect">
            <a:avLst/>
          </a:prstGeom>
          <a:noFill/>
          <a:ln>
            <a:noFill/>
          </a:ln>
        </p:spPr>
        <p:txBody>
          <a:bodyPr anchorCtr="0" anchor="t" bIns="0" lIns="0" spcFirstLastPara="1" rIns="0" wrap="square" tIns="0">
            <a:spAutoFit/>
          </a:bodyPr>
          <a:lstStyle/>
          <a:p>
            <a:pPr indent="0" lvl="0" marL="0" marR="0" rtl="0" algn="ctr">
              <a:lnSpc>
                <a:spcPct val="138007"/>
              </a:lnSpc>
              <a:spcBef>
                <a:spcPts val="0"/>
              </a:spcBef>
              <a:spcAft>
                <a:spcPts val="0"/>
              </a:spcAft>
              <a:buNone/>
            </a:pPr>
            <a:r>
              <a:rPr b="1" i="0" lang="en-US" sz="8030" u="none" cap="none" strike="noStrike">
                <a:solidFill>
                  <a:srgbClr val="231F20"/>
                </a:solidFill>
                <a:latin typeface="Oswald"/>
                <a:ea typeface="Oswald"/>
                <a:cs typeface="Oswald"/>
                <a:sym typeface="Oswald"/>
              </a:rPr>
              <a:t>BENEFICIOS</a:t>
            </a:r>
            <a:endParaRPr/>
          </a:p>
        </p:txBody>
      </p:sp>
      <p:sp>
        <p:nvSpPr>
          <p:cNvPr id="206" name="Google Shape;206;p6"/>
          <p:cNvSpPr txBox="1"/>
          <p:nvPr/>
        </p:nvSpPr>
        <p:spPr>
          <a:xfrm>
            <a:off x="1275583" y="2313143"/>
            <a:ext cx="3360904" cy="3807095"/>
          </a:xfrm>
          <a:prstGeom prst="rect">
            <a:avLst/>
          </a:prstGeom>
          <a:noFill/>
          <a:ln>
            <a:noFill/>
          </a:ln>
        </p:spPr>
        <p:txBody>
          <a:bodyPr anchorCtr="0" anchor="t" bIns="0" lIns="0" spcFirstLastPara="1" rIns="0" wrap="square" tIns="0">
            <a:spAutoFit/>
          </a:bodyPr>
          <a:lstStyle/>
          <a:p>
            <a:pPr indent="0" lvl="0" marL="0" marR="0" rtl="0" algn="ctr">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Brindar una mejor comodidad a los estudiantes a la hora de apartar lugares de estudio sin tener que desplazarse fisicamnte a la bibioteca para solicitar icha reserva.</a:t>
            </a:r>
            <a:endParaRPr/>
          </a:p>
        </p:txBody>
      </p:sp>
      <p:grpSp>
        <p:nvGrpSpPr>
          <p:cNvPr id="207" name="Google Shape;207;p6"/>
          <p:cNvGrpSpPr/>
          <p:nvPr/>
        </p:nvGrpSpPr>
        <p:grpSpPr>
          <a:xfrm>
            <a:off x="7008069" y="1496058"/>
            <a:ext cx="3474003" cy="3303085"/>
            <a:chOff x="0" y="-57150"/>
            <a:chExt cx="914964" cy="869950"/>
          </a:xfrm>
        </p:grpSpPr>
        <p:sp>
          <p:nvSpPr>
            <p:cNvPr id="208" name="Google Shape;208;p6"/>
            <p:cNvSpPr/>
            <p:nvPr/>
          </p:nvSpPr>
          <p:spPr>
            <a:xfrm>
              <a:off x="0" y="0"/>
              <a:ext cx="914964" cy="170593"/>
            </a:xfrm>
            <a:custGeom>
              <a:rect b="b" l="l" r="r" t="t"/>
              <a:pathLst>
                <a:path extrusionOk="0" h="170593" w="914964">
                  <a:moveTo>
                    <a:pt x="0" y="0"/>
                  </a:moveTo>
                  <a:lnTo>
                    <a:pt x="914964" y="0"/>
                  </a:lnTo>
                  <a:lnTo>
                    <a:pt x="914964" y="170593"/>
                  </a:lnTo>
                  <a:lnTo>
                    <a:pt x="0" y="170593"/>
                  </a:lnTo>
                  <a:close/>
                </a:path>
              </a:pathLst>
            </a:custGeom>
            <a:solidFill>
              <a:srgbClr val="1A1A1A"/>
            </a:solidFill>
            <a:ln>
              <a:noFill/>
            </a:ln>
          </p:spPr>
        </p:sp>
        <p:sp>
          <p:nvSpPr>
            <p:cNvPr id="209" name="Google Shape;209;p6"/>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1" i="0" lang="en-US" sz="2981" u="none" cap="none" strike="noStrike">
                  <a:solidFill>
                    <a:srgbClr val="FFFFFF"/>
                  </a:solidFill>
                  <a:latin typeface="DM Sans"/>
                  <a:ea typeface="DM Sans"/>
                  <a:cs typeface="DM Sans"/>
                  <a:sym typeface="DM Sans"/>
                </a:rPr>
                <a:t>Beneficio n° 2</a:t>
              </a:r>
              <a:endParaRPr/>
            </a:p>
          </p:txBody>
        </p:sp>
      </p:grpSp>
      <p:sp>
        <p:nvSpPr>
          <p:cNvPr id="210" name="Google Shape;210;p6"/>
          <p:cNvSpPr txBox="1"/>
          <p:nvPr/>
        </p:nvSpPr>
        <p:spPr>
          <a:xfrm>
            <a:off x="6541989" y="2541743"/>
            <a:ext cx="4836719" cy="2664095"/>
          </a:xfrm>
          <a:prstGeom prst="rect">
            <a:avLst/>
          </a:prstGeom>
          <a:noFill/>
          <a:ln>
            <a:noFill/>
          </a:ln>
        </p:spPr>
        <p:txBody>
          <a:bodyPr anchorCtr="0" anchor="t" bIns="0" lIns="0" spcFirstLastPara="1" rIns="0" wrap="square" tIns="0">
            <a:spAutoFit/>
          </a:bodyPr>
          <a:lstStyle/>
          <a:p>
            <a:pPr indent="0" lvl="0" marL="0" marR="0" rtl="0" algn="ctr">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Tener un mejor seguimiento del control y registro de los recursos disponibles gestionando la capciodad delos espacios de estudio así como la disponibilidad de equipos de ómputo.</a:t>
            </a:r>
            <a:endParaRPr/>
          </a:p>
        </p:txBody>
      </p:sp>
      <p:grpSp>
        <p:nvGrpSpPr>
          <p:cNvPr id="211" name="Google Shape;211;p6"/>
          <p:cNvGrpSpPr/>
          <p:nvPr/>
        </p:nvGrpSpPr>
        <p:grpSpPr>
          <a:xfrm>
            <a:off x="13340758" y="1743867"/>
            <a:ext cx="3474003" cy="3303085"/>
            <a:chOff x="0" y="-57150"/>
            <a:chExt cx="914964" cy="869950"/>
          </a:xfrm>
        </p:grpSpPr>
        <p:sp>
          <p:nvSpPr>
            <p:cNvPr id="212" name="Google Shape;212;p6"/>
            <p:cNvSpPr/>
            <p:nvPr/>
          </p:nvSpPr>
          <p:spPr>
            <a:xfrm>
              <a:off x="0" y="0"/>
              <a:ext cx="914964" cy="170593"/>
            </a:xfrm>
            <a:custGeom>
              <a:rect b="b" l="l" r="r" t="t"/>
              <a:pathLst>
                <a:path extrusionOk="0" h="170593" w="914964">
                  <a:moveTo>
                    <a:pt x="0" y="0"/>
                  </a:moveTo>
                  <a:lnTo>
                    <a:pt x="914964" y="0"/>
                  </a:lnTo>
                  <a:lnTo>
                    <a:pt x="914964" y="170593"/>
                  </a:lnTo>
                  <a:lnTo>
                    <a:pt x="0" y="170593"/>
                  </a:lnTo>
                  <a:close/>
                </a:path>
              </a:pathLst>
            </a:custGeom>
            <a:solidFill>
              <a:srgbClr val="1A1A1A"/>
            </a:solidFill>
            <a:ln>
              <a:noFill/>
            </a:ln>
          </p:spPr>
        </p:sp>
        <p:sp>
          <p:nvSpPr>
            <p:cNvPr id="213" name="Google Shape;213;p6"/>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1" i="0" lang="en-US" sz="2981" u="none" cap="none" strike="noStrike">
                  <a:solidFill>
                    <a:srgbClr val="FFFFFF"/>
                  </a:solidFill>
                  <a:latin typeface="DM Sans"/>
                  <a:ea typeface="DM Sans"/>
                  <a:cs typeface="DM Sans"/>
                  <a:sym typeface="DM Sans"/>
                </a:rPr>
                <a:t>Beneficio n° 3</a:t>
              </a:r>
              <a:endParaRPr/>
            </a:p>
          </p:txBody>
        </p:sp>
      </p:grpSp>
      <p:sp>
        <p:nvSpPr>
          <p:cNvPr id="214" name="Google Shape;214;p6"/>
          <p:cNvSpPr txBox="1"/>
          <p:nvPr/>
        </p:nvSpPr>
        <p:spPr>
          <a:xfrm>
            <a:off x="13453857" y="2808448"/>
            <a:ext cx="3360904" cy="3426095"/>
          </a:xfrm>
          <a:prstGeom prst="rect">
            <a:avLst/>
          </a:prstGeom>
          <a:noFill/>
          <a:ln>
            <a:noFill/>
          </a:ln>
        </p:spPr>
        <p:txBody>
          <a:bodyPr anchorCtr="0" anchor="t" bIns="0" lIns="0" spcFirstLastPara="1" rIns="0" wrap="square" tIns="0">
            <a:spAutoFit/>
          </a:bodyPr>
          <a:lstStyle/>
          <a:p>
            <a:pPr indent="0" lvl="0" marL="0" marR="0" rtl="0" algn="ctr">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Ayudar a los administradores a poder tener una mejor organización y gestión dentro de la biblioteca y así poder administrar su tiempo en diferentes áreas </a:t>
            </a:r>
            <a:endParaRPr/>
          </a:p>
        </p:txBody>
      </p:sp>
      <p:sp>
        <p:nvSpPr>
          <p:cNvPr id="215" name="Google Shape;215;p6"/>
          <p:cNvSpPr/>
          <p:nvPr/>
        </p:nvSpPr>
        <p:spPr>
          <a:xfrm>
            <a:off x="14479722" y="-5386209"/>
            <a:ext cx="7616557" cy="7815497"/>
          </a:xfrm>
          <a:custGeom>
            <a:rect b="b" l="l" r="r" t="t"/>
            <a:pathLst>
              <a:path extrusionOk="0" h="7815497" w="7616557">
                <a:moveTo>
                  <a:pt x="0" y="0"/>
                </a:moveTo>
                <a:lnTo>
                  <a:pt x="7616556" y="0"/>
                </a:lnTo>
                <a:lnTo>
                  <a:pt x="7616556" y="7815496"/>
                </a:lnTo>
                <a:lnTo>
                  <a:pt x="0" y="7815496"/>
                </a:lnTo>
                <a:lnTo>
                  <a:pt x="0" y="0"/>
                </a:lnTo>
                <a:close/>
              </a:path>
            </a:pathLst>
          </a:custGeom>
          <a:blipFill rotWithShape="1">
            <a:blip r:embed="rId4">
              <a:alphaModFix/>
            </a:blip>
            <a:stretch>
              <a:fillRect b="0" l="0" r="0" t="0"/>
            </a:stretch>
          </a:blipFill>
          <a:ln>
            <a:noFill/>
          </a:ln>
        </p:spPr>
      </p:sp>
      <p:sp>
        <p:nvSpPr>
          <p:cNvPr id="216" name="Google Shape;216;p6"/>
          <p:cNvSpPr/>
          <p:nvPr/>
        </p:nvSpPr>
        <p:spPr>
          <a:xfrm rot="-4176364">
            <a:off x="-4105129" y="6530238"/>
            <a:ext cx="7616557" cy="7815497"/>
          </a:xfrm>
          <a:custGeom>
            <a:rect b="b" l="l" r="r" t="t"/>
            <a:pathLst>
              <a:path extrusionOk="0" h="7815497" w="7616557">
                <a:moveTo>
                  <a:pt x="0" y="0"/>
                </a:moveTo>
                <a:lnTo>
                  <a:pt x="7616556" y="0"/>
                </a:lnTo>
                <a:lnTo>
                  <a:pt x="7616556" y="7815496"/>
                </a:lnTo>
                <a:lnTo>
                  <a:pt x="0" y="7815496"/>
                </a:lnTo>
                <a:lnTo>
                  <a:pt x="0" y="0"/>
                </a:lnTo>
                <a:close/>
              </a:path>
            </a:pathLst>
          </a:custGeom>
          <a:blipFill rotWithShape="1">
            <a:blip r:embed="rId4">
              <a:alphaModFix/>
            </a:blip>
            <a:stretch>
              <a:fillRect b="0" l="0" r="0" t="0"/>
            </a:stretch>
          </a:blipFill>
          <a:ln>
            <a:noFill/>
          </a:ln>
        </p:spPr>
      </p:sp>
      <p:grpSp>
        <p:nvGrpSpPr>
          <p:cNvPr id="217" name="Google Shape;217;p6"/>
          <p:cNvGrpSpPr/>
          <p:nvPr/>
        </p:nvGrpSpPr>
        <p:grpSpPr>
          <a:xfrm>
            <a:off x="7121168" y="5369833"/>
            <a:ext cx="3474003" cy="3303085"/>
            <a:chOff x="0" y="-57150"/>
            <a:chExt cx="914964" cy="869950"/>
          </a:xfrm>
        </p:grpSpPr>
        <p:sp>
          <p:nvSpPr>
            <p:cNvPr id="218" name="Google Shape;218;p6"/>
            <p:cNvSpPr/>
            <p:nvPr/>
          </p:nvSpPr>
          <p:spPr>
            <a:xfrm>
              <a:off x="0" y="0"/>
              <a:ext cx="914964" cy="170593"/>
            </a:xfrm>
            <a:custGeom>
              <a:rect b="b" l="l" r="r" t="t"/>
              <a:pathLst>
                <a:path extrusionOk="0" h="170593" w="914964">
                  <a:moveTo>
                    <a:pt x="0" y="0"/>
                  </a:moveTo>
                  <a:lnTo>
                    <a:pt x="914964" y="0"/>
                  </a:lnTo>
                  <a:lnTo>
                    <a:pt x="914964" y="170593"/>
                  </a:lnTo>
                  <a:lnTo>
                    <a:pt x="0" y="170593"/>
                  </a:lnTo>
                  <a:close/>
                </a:path>
              </a:pathLst>
            </a:custGeom>
            <a:solidFill>
              <a:srgbClr val="1A1A1A"/>
            </a:solidFill>
            <a:ln>
              <a:noFill/>
            </a:ln>
          </p:spPr>
        </p:sp>
        <p:sp>
          <p:nvSpPr>
            <p:cNvPr id="219" name="Google Shape;219;p6"/>
            <p:cNvSpPr txBox="1"/>
            <p:nvPr/>
          </p:nvSpPr>
          <p:spPr>
            <a:xfrm>
              <a:off x="0" y="-57150"/>
              <a:ext cx="812800" cy="869950"/>
            </a:xfrm>
            <a:prstGeom prst="rect">
              <a:avLst/>
            </a:prstGeom>
            <a:noFill/>
            <a:ln>
              <a:noFill/>
            </a:ln>
          </p:spPr>
          <p:txBody>
            <a:bodyPr anchorCtr="0" anchor="ctr" bIns="50800" lIns="50800" spcFirstLastPara="1" rIns="50800" wrap="square" tIns="50800">
              <a:noAutofit/>
            </a:bodyPr>
            <a:lstStyle/>
            <a:p>
              <a:pPr indent="0" lvl="0" marL="0" marR="0" rtl="0" algn="ctr">
                <a:lnSpc>
                  <a:spcPct val="138007"/>
                </a:lnSpc>
                <a:spcBef>
                  <a:spcPts val="0"/>
                </a:spcBef>
                <a:spcAft>
                  <a:spcPts val="0"/>
                </a:spcAft>
                <a:buNone/>
              </a:pPr>
              <a:r>
                <a:rPr b="1" i="0" lang="en-US" sz="2981" u="none" cap="none" strike="noStrike">
                  <a:solidFill>
                    <a:srgbClr val="FFFFFF"/>
                  </a:solidFill>
                  <a:latin typeface="DM Sans"/>
                  <a:ea typeface="DM Sans"/>
                  <a:cs typeface="DM Sans"/>
                  <a:sym typeface="DM Sans"/>
                </a:rPr>
                <a:t>Beneficio n° 4</a:t>
              </a:r>
              <a:endParaRPr/>
            </a:p>
          </p:txBody>
        </p:sp>
      </p:grpSp>
      <p:sp>
        <p:nvSpPr>
          <p:cNvPr id="220" name="Google Shape;220;p6"/>
          <p:cNvSpPr txBox="1"/>
          <p:nvPr/>
        </p:nvSpPr>
        <p:spPr>
          <a:xfrm>
            <a:off x="7234266" y="6098905"/>
            <a:ext cx="3360904" cy="4188095"/>
          </a:xfrm>
          <a:prstGeom prst="rect">
            <a:avLst/>
          </a:prstGeom>
          <a:noFill/>
          <a:ln>
            <a:noFill/>
          </a:ln>
        </p:spPr>
        <p:txBody>
          <a:bodyPr anchorCtr="0" anchor="t" bIns="0" lIns="0" spcFirstLastPara="1" rIns="0" wrap="square" tIns="0">
            <a:spAutoFit/>
          </a:bodyPr>
          <a:lstStyle/>
          <a:p>
            <a:pPr indent="0" lvl="0" marL="0" marR="0" rtl="0" algn="ctr">
              <a:lnSpc>
                <a:spcPct val="138009"/>
              </a:lnSpc>
              <a:spcBef>
                <a:spcPts val="0"/>
              </a:spcBef>
              <a:spcAft>
                <a:spcPts val="0"/>
              </a:spcAft>
              <a:buNone/>
            </a:pPr>
            <a:r>
              <a:rPr b="0" i="0" lang="en-US" sz="2210" u="none" cap="none" strike="noStrike">
                <a:solidFill>
                  <a:srgbClr val="231F20"/>
                </a:solidFill>
                <a:latin typeface="DM Sans"/>
                <a:ea typeface="DM Sans"/>
                <a:cs typeface="DM Sans"/>
                <a:sym typeface="DM Sans"/>
              </a:rPr>
              <a:t>Brindar mas opciones a los estudiantes para facilitar las diferentes tareas que se pueden realizar dentro de la biblioteca mantenieno un orden y una mejor organización.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224" name="Shape 224"/>
        <p:cNvGrpSpPr/>
        <p:nvPr/>
      </p:nvGrpSpPr>
      <p:grpSpPr>
        <a:xfrm>
          <a:off x="0" y="0"/>
          <a:ext cx="0" cy="0"/>
          <a:chOff x="0" y="0"/>
          <a:chExt cx="0" cy="0"/>
        </a:xfrm>
      </p:grpSpPr>
      <p:sp>
        <p:nvSpPr>
          <p:cNvPr id="225" name="Google Shape;225;p7"/>
          <p:cNvSpPr txBox="1"/>
          <p:nvPr/>
        </p:nvSpPr>
        <p:spPr>
          <a:xfrm>
            <a:off x="673973" y="707354"/>
            <a:ext cx="5001121" cy="3560136"/>
          </a:xfrm>
          <a:prstGeom prst="rect">
            <a:avLst/>
          </a:prstGeom>
          <a:noFill/>
          <a:ln>
            <a:noFill/>
          </a:ln>
        </p:spPr>
        <p:txBody>
          <a:bodyPr anchorCtr="0" anchor="t" bIns="0" lIns="0" spcFirstLastPara="1" rIns="0" wrap="square" tIns="0">
            <a:spAutoFit/>
          </a:bodyPr>
          <a:lstStyle/>
          <a:p>
            <a:pPr indent="0" lvl="0" marL="0" marR="0" rtl="0" algn="l">
              <a:lnSpc>
                <a:spcPct val="138008"/>
              </a:lnSpc>
              <a:spcBef>
                <a:spcPts val="0"/>
              </a:spcBef>
              <a:spcAft>
                <a:spcPts val="0"/>
              </a:spcAft>
              <a:buNone/>
            </a:pPr>
            <a:r>
              <a:rPr b="1" i="0" lang="en-US" sz="6880" u="none" cap="none" strike="noStrike">
                <a:solidFill>
                  <a:srgbClr val="231F20"/>
                </a:solidFill>
                <a:latin typeface="Oswald"/>
                <a:ea typeface="Oswald"/>
                <a:cs typeface="Oswald"/>
                <a:sym typeface="Oswald"/>
              </a:rPr>
              <a:t>CONTEXTO DEL SISTEMA</a:t>
            </a:r>
            <a:endParaRPr/>
          </a:p>
        </p:txBody>
      </p:sp>
      <p:sp>
        <p:nvSpPr>
          <p:cNvPr id="226" name="Google Shape;226;p7"/>
          <p:cNvSpPr txBox="1"/>
          <p:nvPr/>
        </p:nvSpPr>
        <p:spPr>
          <a:xfrm>
            <a:off x="346430" y="4739640"/>
            <a:ext cx="5328663" cy="77914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400" u="none" cap="none" strike="noStrike">
                <a:solidFill>
                  <a:srgbClr val="000000"/>
                </a:solidFill>
                <a:latin typeface="Arial"/>
                <a:ea typeface="Arial"/>
                <a:cs typeface="Arial"/>
                <a:sym typeface="Arial"/>
              </a:rPr>
              <a:t>Los priincipales elementos que tiene nuestro sistema son</a:t>
            </a:r>
            <a:endParaRPr/>
          </a:p>
        </p:txBody>
      </p:sp>
      <p:graphicFrame>
        <p:nvGraphicFramePr>
          <p:cNvPr id="227" name="Google Shape;227;p7"/>
          <p:cNvGraphicFramePr/>
          <p:nvPr/>
        </p:nvGraphicFramePr>
        <p:xfrm>
          <a:off x="6925541" y="521657"/>
          <a:ext cx="3000000" cy="3000000"/>
        </p:xfrm>
        <a:graphic>
          <a:graphicData uri="http://schemas.openxmlformats.org/drawingml/2006/table">
            <a:tbl>
              <a:tblPr>
                <a:noFill/>
                <a:tableStyleId>{1310D016-7668-4FC7-AA76-6499220759EB}</a:tableStyleId>
              </a:tblPr>
              <a:tblGrid>
                <a:gridCol w="11362450"/>
              </a:tblGrid>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REGISTROS DE USUARIOS MEDIANTE QR</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10101"/>
                      </a:solidFill>
                      <a:prstDash val="solid"/>
                      <a:round/>
                      <a:headEnd len="sm" w="sm" type="none"/>
                      <a:tailEnd len="sm" w="sm" type="none"/>
                    </a:lnB>
                  </a:tcPr>
                </a:tc>
              </a:tr>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SISTEMA DE ADMINISTRACION DE USUARIOS</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SISTEMA DE ADMINISTRACION DE RESERVAS DE EQUIPO DE COMPUTO Y CUBICULOS</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7539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RESERVACION DE ESPACIOS DE ESTUDIO</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7539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RESERVACION DE EQUIPO DE COMPUTO</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4F5"/>
        </a:solidFill>
      </p:bgPr>
    </p:bg>
    <p:spTree>
      <p:nvGrpSpPr>
        <p:cNvPr id="231" name="Shape 231"/>
        <p:cNvGrpSpPr/>
        <p:nvPr/>
      </p:nvGrpSpPr>
      <p:grpSpPr>
        <a:xfrm>
          <a:off x="0" y="0"/>
          <a:ext cx="0" cy="0"/>
          <a:chOff x="0" y="0"/>
          <a:chExt cx="0" cy="0"/>
        </a:xfrm>
      </p:grpSpPr>
      <p:sp>
        <p:nvSpPr>
          <p:cNvPr id="232" name="Google Shape;232;p8"/>
          <p:cNvSpPr txBox="1"/>
          <p:nvPr/>
        </p:nvSpPr>
        <p:spPr>
          <a:xfrm>
            <a:off x="673973" y="707354"/>
            <a:ext cx="5001121" cy="3560136"/>
          </a:xfrm>
          <a:prstGeom prst="rect">
            <a:avLst/>
          </a:prstGeom>
          <a:noFill/>
          <a:ln>
            <a:noFill/>
          </a:ln>
        </p:spPr>
        <p:txBody>
          <a:bodyPr anchorCtr="0" anchor="t" bIns="0" lIns="0" spcFirstLastPara="1" rIns="0" wrap="square" tIns="0">
            <a:spAutoFit/>
          </a:bodyPr>
          <a:lstStyle/>
          <a:p>
            <a:pPr indent="0" lvl="0" marL="0" marR="0" rtl="0" algn="l">
              <a:lnSpc>
                <a:spcPct val="138008"/>
              </a:lnSpc>
              <a:spcBef>
                <a:spcPts val="0"/>
              </a:spcBef>
              <a:spcAft>
                <a:spcPts val="0"/>
              </a:spcAft>
              <a:buNone/>
            </a:pPr>
            <a:r>
              <a:rPr b="1" i="0" lang="en-US" sz="6880" u="none" cap="none" strike="noStrike">
                <a:solidFill>
                  <a:srgbClr val="231F20"/>
                </a:solidFill>
                <a:latin typeface="Oswald"/>
                <a:ea typeface="Oswald"/>
                <a:cs typeface="Oswald"/>
                <a:sym typeface="Oswald"/>
              </a:rPr>
              <a:t>FUNCIONES DEL SISTEMA</a:t>
            </a:r>
            <a:endParaRPr/>
          </a:p>
        </p:txBody>
      </p:sp>
      <p:sp>
        <p:nvSpPr>
          <p:cNvPr id="233" name="Google Shape;233;p8"/>
          <p:cNvSpPr txBox="1"/>
          <p:nvPr/>
        </p:nvSpPr>
        <p:spPr>
          <a:xfrm>
            <a:off x="346430" y="4739640"/>
            <a:ext cx="5328663" cy="77914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400" u="none" cap="none" strike="noStrike">
                <a:solidFill>
                  <a:srgbClr val="000000"/>
                </a:solidFill>
                <a:latin typeface="Arial"/>
                <a:ea typeface="Arial"/>
                <a:cs typeface="Arial"/>
                <a:sym typeface="Arial"/>
              </a:rPr>
              <a:t>Los priincipales funciones que tiene nuestro sistema son:</a:t>
            </a:r>
            <a:endParaRPr/>
          </a:p>
        </p:txBody>
      </p:sp>
      <p:graphicFrame>
        <p:nvGraphicFramePr>
          <p:cNvPr id="234" name="Google Shape;234;p8"/>
          <p:cNvGraphicFramePr/>
          <p:nvPr/>
        </p:nvGraphicFramePr>
        <p:xfrm>
          <a:off x="6925541" y="521657"/>
          <a:ext cx="3000000" cy="3000000"/>
        </p:xfrm>
        <a:graphic>
          <a:graphicData uri="http://schemas.openxmlformats.org/drawingml/2006/table">
            <a:tbl>
              <a:tblPr>
                <a:noFill/>
                <a:tableStyleId>{1310D016-7668-4FC7-AA76-6499220759EB}</a:tableStyleId>
              </a:tblPr>
              <a:tblGrid>
                <a:gridCol w="11362450"/>
              </a:tblGrid>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REGISTROS MEDIANTE QR </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10101"/>
                      </a:solidFill>
                      <a:prstDash val="solid"/>
                      <a:round/>
                      <a:headEnd len="sm" w="sm" type="none"/>
                      <a:tailEnd len="sm" w="sm" type="none"/>
                    </a:lnB>
                  </a:tcPr>
                </a:tc>
              </a:tr>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GESTION Y CONTROL DE USUARIOS QUE SE REGISTREN AL MOMENTO DE ENTRAR</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6756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RESERVACION DE CUBICULOS</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7539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RESERVACION DE EQUIPO DE COMPUTO/EQUIPO DE COMPUTO</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r h="1753975">
                <a:tc>
                  <a:txBody>
                    <a:bodyPr/>
                    <a:lstStyle/>
                    <a:p>
                      <a:pPr indent="0" lvl="0" marL="0" marR="0" rtl="0" algn="ctr">
                        <a:lnSpc>
                          <a:spcPct val="140000"/>
                        </a:lnSpc>
                        <a:spcBef>
                          <a:spcPts val="0"/>
                        </a:spcBef>
                        <a:spcAft>
                          <a:spcPts val="0"/>
                        </a:spcAft>
                        <a:buNone/>
                      </a:pPr>
                      <a:r>
                        <a:rPr lang="en-US" sz="2100" u="none" cap="none" strike="noStrike">
                          <a:solidFill>
                            <a:srgbClr val="000000"/>
                          </a:solidFill>
                          <a:latin typeface="Arial"/>
                          <a:ea typeface="Arial"/>
                          <a:cs typeface="Arial"/>
                          <a:sym typeface="Arial"/>
                        </a:rPr>
                        <a:t>MODIFICAR , AGREGAR Y ELIMINAR RESERVAS Y REGISTROS HECHOS POR LOS USUARIOS </a:t>
                      </a:r>
                      <a:endParaRPr sz="1100" u="none" cap="none" strike="noStrike"/>
                    </a:p>
                  </a:txBody>
                  <a:tcPr marT="190500" marB="190500" marR="190500" marL="190500" anchor="ctr">
                    <a:lnL cap="flat" cmpd="sng" w="952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010101"/>
                      </a:solidFill>
                      <a:prstDash val="solid"/>
                      <a:round/>
                      <a:headEnd len="sm" w="sm" type="none"/>
                      <a:tailEnd len="sm" w="sm" type="none"/>
                    </a:lnT>
                    <a:lnB cap="flat" cmpd="sng" w="9525">
                      <a:solidFill>
                        <a:srgbClr val="01010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9"/>
          <p:cNvPicPr preferRelativeResize="0"/>
          <p:nvPr/>
        </p:nvPicPr>
        <p:blipFill rotWithShape="1">
          <a:blip r:embed="rId3">
            <a:alphaModFix/>
          </a:blip>
          <a:srcRect b="21874" l="0" r="0" t="21875"/>
          <a:stretch/>
        </p:blipFill>
        <p:spPr>
          <a:xfrm rot="10800000">
            <a:off x="0" y="0"/>
            <a:ext cx="18288000" cy="10287000"/>
          </a:xfrm>
          <a:prstGeom prst="rect">
            <a:avLst/>
          </a:prstGeom>
          <a:noFill/>
          <a:ln>
            <a:noFill/>
          </a:ln>
        </p:spPr>
      </p:pic>
      <p:sp>
        <p:nvSpPr>
          <p:cNvPr id="240" name="Google Shape;240;p9"/>
          <p:cNvSpPr/>
          <p:nvPr/>
        </p:nvSpPr>
        <p:spPr>
          <a:xfrm rot="257863">
            <a:off x="-800834" y="8884478"/>
            <a:ext cx="21273218" cy="9128145"/>
          </a:xfrm>
          <a:custGeom>
            <a:rect b="b" l="l" r="r" t="t"/>
            <a:pathLst>
              <a:path extrusionOk="0" h="9128145" w="21273218">
                <a:moveTo>
                  <a:pt x="0" y="0"/>
                </a:moveTo>
                <a:lnTo>
                  <a:pt x="21273218" y="0"/>
                </a:lnTo>
                <a:lnTo>
                  <a:pt x="21273218" y="9128145"/>
                </a:lnTo>
                <a:lnTo>
                  <a:pt x="0" y="9128145"/>
                </a:lnTo>
                <a:lnTo>
                  <a:pt x="0" y="0"/>
                </a:lnTo>
                <a:close/>
              </a:path>
            </a:pathLst>
          </a:custGeom>
          <a:blipFill rotWithShape="1">
            <a:blip r:embed="rId4">
              <a:alphaModFix/>
            </a:blip>
            <a:stretch>
              <a:fillRect b="0" l="0" r="0" t="0"/>
            </a:stretch>
          </a:blipFill>
          <a:ln>
            <a:noFill/>
          </a:ln>
        </p:spPr>
      </p:sp>
      <p:sp>
        <p:nvSpPr>
          <p:cNvPr id="241" name="Google Shape;241;p9"/>
          <p:cNvSpPr/>
          <p:nvPr/>
        </p:nvSpPr>
        <p:spPr>
          <a:xfrm>
            <a:off x="15028294" y="772952"/>
            <a:ext cx="2377634" cy="2071514"/>
          </a:xfrm>
          <a:custGeom>
            <a:rect b="b" l="l" r="r" t="t"/>
            <a:pathLst>
              <a:path extrusionOk="0" h="2071514" w="2377634">
                <a:moveTo>
                  <a:pt x="0" y="0"/>
                </a:moveTo>
                <a:lnTo>
                  <a:pt x="2377634" y="0"/>
                </a:lnTo>
                <a:lnTo>
                  <a:pt x="2377634" y="2071514"/>
                </a:lnTo>
                <a:lnTo>
                  <a:pt x="0" y="2071514"/>
                </a:lnTo>
                <a:lnTo>
                  <a:pt x="0" y="0"/>
                </a:lnTo>
                <a:close/>
              </a:path>
            </a:pathLst>
          </a:custGeom>
          <a:blipFill rotWithShape="1">
            <a:blip r:embed="rId5">
              <a:alphaModFix/>
            </a:blip>
            <a:stretch>
              <a:fillRect b="0" l="0" r="0" t="0"/>
            </a:stretch>
          </a:blipFill>
          <a:ln>
            <a:noFill/>
          </a:ln>
        </p:spPr>
      </p:sp>
      <p:sp>
        <p:nvSpPr>
          <p:cNvPr id="242" name="Google Shape;242;p9"/>
          <p:cNvSpPr txBox="1"/>
          <p:nvPr/>
        </p:nvSpPr>
        <p:spPr>
          <a:xfrm>
            <a:off x="2289311" y="106765"/>
            <a:ext cx="13617940" cy="3241963"/>
          </a:xfrm>
          <a:prstGeom prst="rect">
            <a:avLst/>
          </a:prstGeom>
          <a:noFill/>
          <a:ln>
            <a:noFill/>
          </a:ln>
        </p:spPr>
        <p:txBody>
          <a:bodyPr anchorCtr="0" anchor="t" bIns="0" lIns="0" spcFirstLastPara="1" rIns="0" wrap="square" tIns="0">
            <a:spAutoFit/>
          </a:bodyPr>
          <a:lstStyle/>
          <a:p>
            <a:pPr indent="0" lvl="0" marL="0" marR="0" rtl="0" algn="ctr">
              <a:lnSpc>
                <a:spcPct val="138002"/>
              </a:lnSpc>
              <a:spcBef>
                <a:spcPts val="0"/>
              </a:spcBef>
              <a:spcAft>
                <a:spcPts val="0"/>
              </a:spcAft>
              <a:buNone/>
            </a:pPr>
            <a:r>
              <a:rPr b="1" i="0" lang="en-US" sz="9431" u="none" cap="none" strike="noStrike">
                <a:solidFill>
                  <a:srgbClr val="231F20"/>
                </a:solidFill>
                <a:latin typeface="Oswald"/>
                <a:ea typeface="Oswald"/>
                <a:cs typeface="Oswald"/>
                <a:sym typeface="Oswald"/>
              </a:rPr>
              <a:t>LIMITACIONES DEL PROYECTO</a:t>
            </a:r>
            <a:endParaRPr/>
          </a:p>
        </p:txBody>
      </p:sp>
      <p:sp>
        <p:nvSpPr>
          <p:cNvPr id="243" name="Google Shape;243;p9"/>
          <p:cNvSpPr txBox="1"/>
          <p:nvPr/>
        </p:nvSpPr>
        <p:spPr>
          <a:xfrm>
            <a:off x="0" y="3723579"/>
            <a:ext cx="18288000" cy="323596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100" u="none" cap="none" strike="noStrike">
                <a:solidFill>
                  <a:srgbClr val="231F20"/>
                </a:solidFill>
                <a:latin typeface="Open Sans ExtraBold"/>
                <a:ea typeface="Open Sans ExtraBold"/>
                <a:cs typeface="Open Sans ExtraBold"/>
                <a:sym typeface="Open Sans ExtraBold"/>
              </a:rPr>
              <a:t>El sistema no contará con algún tipo de búsqueda de libros ni préstamo de libros, debido a que ya se cuenta con un sistema de ese estilo</a:t>
            </a:r>
            <a:endParaRPr/>
          </a:p>
          <a:p>
            <a:pPr indent="0" lvl="0" marL="0" marR="0" rtl="0" algn="just">
              <a:lnSpc>
                <a:spcPct val="140000"/>
              </a:lnSpc>
              <a:spcBef>
                <a:spcPts val="0"/>
              </a:spcBef>
              <a:spcAft>
                <a:spcPts val="0"/>
              </a:spcAft>
              <a:buNone/>
            </a:pPr>
            <a:r>
              <a:rPr b="1" i="0" lang="en-US" sz="3100" u="none" cap="none" strike="noStrike">
                <a:solidFill>
                  <a:srgbClr val="231F20"/>
                </a:solidFill>
                <a:latin typeface="Open Sans ExtraBold"/>
                <a:ea typeface="Open Sans ExtraBold"/>
                <a:cs typeface="Open Sans ExtraBold"/>
                <a:sym typeface="Open Sans ExtraBold"/>
              </a:rPr>
              <a:t>El sistema deberá estar conectado a la red para realizar los proceso debidamente</a:t>
            </a:r>
            <a:endParaRPr/>
          </a:p>
          <a:p>
            <a:pPr indent="0" lvl="0" marL="0" marR="0" rtl="0" algn="just">
              <a:lnSpc>
                <a:spcPct val="140000"/>
              </a:lnSpc>
              <a:spcBef>
                <a:spcPts val="0"/>
              </a:spcBef>
              <a:spcAft>
                <a:spcPts val="0"/>
              </a:spcAft>
              <a:buNone/>
            </a:pPr>
            <a:r>
              <a:rPr b="1" i="0" lang="en-US" sz="3100" u="none" cap="none" strike="noStrike">
                <a:solidFill>
                  <a:srgbClr val="231F20"/>
                </a:solidFill>
                <a:latin typeface="Open Sans ExtraBold"/>
                <a:ea typeface="Open Sans ExtraBold"/>
                <a:cs typeface="Open Sans ExtraBold"/>
                <a:sym typeface="Open Sans ExtraBold"/>
              </a:rPr>
              <a:t>El sistema por el momento solo funcionará mediante un dominio web y no por aplicación separada </a:t>
            </a:r>
            <a:endParaRPr/>
          </a:p>
          <a:p>
            <a:pPr indent="0" lvl="0" marL="0" marR="0" rtl="0" algn="just">
              <a:lnSpc>
                <a:spcPct val="140000"/>
              </a:lnSpc>
              <a:spcBef>
                <a:spcPts val="0"/>
              </a:spcBef>
              <a:spcAft>
                <a:spcPts val="0"/>
              </a:spcAft>
              <a:buNone/>
            </a:pPr>
            <a:r>
              <a:rPr b="1" i="0" lang="en-US" sz="3100" u="none" cap="none" strike="noStrike">
                <a:solidFill>
                  <a:srgbClr val="231F20"/>
                </a:solidFill>
                <a:latin typeface="Open Sans ExtraBold"/>
                <a:ea typeface="Open Sans ExtraBold"/>
                <a:cs typeface="Open Sans ExtraBold"/>
                <a:sym typeface="Open Sans ExtraBold"/>
              </a:rPr>
              <a:t>El sistema por el momento no contará con cola de espera en caso de saturación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